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831" r:id="rId2"/>
    <p:sldId id="875" r:id="rId3"/>
    <p:sldId id="744" r:id="rId4"/>
    <p:sldId id="848" r:id="rId5"/>
    <p:sldId id="851" r:id="rId6"/>
    <p:sldId id="873" r:id="rId7"/>
    <p:sldId id="857" r:id="rId8"/>
    <p:sldId id="874" r:id="rId9"/>
    <p:sldId id="798" r:id="rId10"/>
    <p:sldId id="868" r:id="rId11"/>
    <p:sldId id="813" r:id="rId12"/>
    <p:sldId id="872" r:id="rId13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4B3A4"/>
    <a:srgbClr val="769B37"/>
    <a:srgbClr val="829662"/>
    <a:srgbClr val="BA421E"/>
    <a:srgbClr val="0A0106"/>
    <a:srgbClr val="D4631E"/>
    <a:srgbClr val="E1732F"/>
    <a:srgbClr val="31302E"/>
    <a:srgbClr val="DB532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深色样式 1 - 强调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8B1032C-EA38-4F05-BA0D-38AFFFC7BED3}" styleName="浅色样式 3 - 强调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034E78-7F5D-4C2E-B375-FC64B27BC917}" styleName="深色样式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6601" autoAdjust="0"/>
    <p:restoredTop sz="91579" autoAdjust="0"/>
  </p:normalViewPr>
  <p:slideViewPr>
    <p:cSldViewPr>
      <p:cViewPr varScale="1">
        <p:scale>
          <a:sx n="78" d="100"/>
          <a:sy n="78" d="100"/>
        </p:scale>
        <p:origin x="232" y="36"/>
      </p:cViewPr>
      <p:guideLst>
        <p:guide orient="horz" pos="1620"/>
        <p:guide pos="2880"/>
      </p:guideLst>
    </p:cSldViewPr>
  </p:slideViewPr>
  <p:notesTextViewPr>
    <p:cViewPr>
      <p:scale>
        <a:sx n="25" d="100"/>
        <a:sy n="2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96D07-341D-4D88-BBFE-B431BFA04196}" type="datetimeFigureOut">
              <a:rPr lang="zh-CN" altLang="en-US" smtClean="0"/>
              <a:t>2020/6/22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A0F9D-3357-4A94-85C8-3B842B870D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5513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pPr/>
              <a:t>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21491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pPr/>
              <a:t>10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71690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pPr/>
              <a:t>11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44122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pPr/>
              <a:t>12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9326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pPr/>
              <a:t>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6825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t>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t>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t>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t>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0959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2A0F9D-3357-4A94-85C8-3B842B870DC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26622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t>8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4654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A0F9D-3357-4A94-85C8-3B842B870DC6}" type="slidenum">
              <a:rPr lang="zh-CN" altLang="en-US" smtClean="0">
                <a:solidFill>
                  <a:prstClr val="black"/>
                </a:solidFill>
              </a:rPr>
              <a:pPr/>
              <a:t>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3104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6469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44CCEC7-3A54-47D1-BB25-17A0FDA63797}" type="datetimeFigureOut">
              <a:rPr lang="zh-CN" altLang="en-US" smtClean="0"/>
              <a:t>2020/6/22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5495661-81B6-46E9-A91E-889569155C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7523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44CCEC7-3A54-47D1-BB25-17A0FDA63797}" type="datetimeFigureOut">
              <a:rPr lang="zh-CN" altLang="en-US" smtClean="0"/>
              <a:t>2020/6/22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5495661-81B6-46E9-A91E-889569155C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8271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1291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44CCEC7-3A54-47D1-BB25-17A0FDA63797}" type="datetimeFigureOut">
              <a:rPr lang="zh-CN" altLang="en-US" smtClean="0"/>
              <a:t>2020/6/22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5495661-81B6-46E9-A91E-889569155C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6379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44CCEC7-3A54-47D1-BB25-17A0FDA63797}" type="datetimeFigureOut">
              <a:rPr lang="zh-CN" altLang="en-US" smtClean="0"/>
              <a:t>2020/6/22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5495661-81B6-46E9-A91E-889569155C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9229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44CCEC7-3A54-47D1-BB25-17A0FDA63797}" type="datetimeFigureOut">
              <a:rPr lang="zh-CN" altLang="en-US" smtClean="0"/>
              <a:t>2020/6/22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5495661-81B6-46E9-A91E-889569155C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7836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44CCEC7-3A54-47D1-BB25-17A0FDA63797}" type="datetimeFigureOut">
              <a:rPr lang="zh-CN" altLang="en-US" smtClean="0"/>
              <a:t>2020/6/22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5495661-81B6-46E9-A91E-889569155C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4026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44CCEC7-3A54-47D1-BB25-17A0FDA63797}" type="datetimeFigureOut">
              <a:rPr lang="zh-CN" altLang="en-US" smtClean="0"/>
              <a:t>2020/6/22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5495661-81B6-46E9-A91E-889569155C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9632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44CCEC7-3A54-47D1-BB25-17A0FDA63797}" type="datetimeFigureOut">
              <a:rPr lang="zh-CN" altLang="en-US" smtClean="0"/>
              <a:t>2020/6/22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5495661-81B6-46E9-A91E-889569155C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6600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44CCEC7-3A54-47D1-BB25-17A0FDA63797}" type="datetimeFigureOut">
              <a:rPr lang="zh-CN" altLang="en-US" smtClean="0"/>
              <a:t>2020/6/22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5495661-81B6-46E9-A91E-889569155C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0307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0" y="0"/>
            <a:ext cx="913587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197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0" y="0"/>
            <a:ext cx="9135879" cy="51435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35" r="23201" b="71000"/>
          <a:stretch/>
        </p:blipFill>
        <p:spPr>
          <a:xfrm>
            <a:off x="4499992" y="-249765"/>
            <a:ext cx="2664296" cy="1491630"/>
          </a:xfrm>
          <a:prstGeom prst="rect">
            <a:avLst/>
          </a:prstGeom>
        </p:spPr>
      </p:pic>
      <p:pic>
        <p:nvPicPr>
          <p:cNvPr id="9" name="守护甜心 - 唯美纯音乐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974945" y="7185697"/>
            <a:ext cx="609600" cy="609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2559E05-E448-4906-9AE0-DD710F756C1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86765" y="339502"/>
            <a:ext cx="4181306" cy="2664296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8CAE9D7-D977-4DC4-9C21-40DC65688973}"/>
              </a:ext>
            </a:extLst>
          </p:cNvPr>
          <p:cNvSpPr txBox="1"/>
          <p:nvPr/>
        </p:nvSpPr>
        <p:spPr>
          <a:xfrm>
            <a:off x="2699792" y="2499742"/>
            <a:ext cx="57972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50000"/>
                  </a:schemeClr>
                </a:solidFill>
                <a:latin typeface="义启魔音体" panose="02000503000000000000" pitchFamily="2" charset="-122"/>
                <a:ea typeface="义启魔音体" panose="02000503000000000000" pitchFamily="2" charset="-122"/>
              </a:rPr>
              <a:t>第五小组：郑绮雯、陈俊豪、郭可恩、方泽仪、范宜苑</a:t>
            </a:r>
          </a:p>
        </p:txBody>
      </p:sp>
    </p:spTree>
    <p:extLst>
      <p:ext uri="{BB962C8B-B14F-4D97-AF65-F5344CB8AC3E}">
        <p14:creationId xmlns:p14="http://schemas.microsoft.com/office/powerpoint/2010/main" val="3315180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 advClick="0" advTm="7000">
        <p14:honeycomb/>
      </p:transition>
    </mc:Choice>
    <mc:Fallback xmlns="">
      <p:transition spd="slow" advClick="0" advTm="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"/>
          <p:cNvSpPr txBox="1">
            <a:spLocks/>
          </p:cNvSpPr>
          <p:nvPr/>
        </p:nvSpPr>
        <p:spPr>
          <a:xfrm>
            <a:off x="4932040" y="511347"/>
            <a:ext cx="3495354" cy="493777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zh-CN" altLang="en-US" sz="28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已完成的改进</a:t>
            </a:r>
            <a:endParaRPr lang="en-US" altLang="zh-CN" sz="28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 Placeholder 9"/>
          <p:cNvSpPr txBox="1">
            <a:spLocks/>
          </p:cNvSpPr>
          <p:nvPr/>
        </p:nvSpPr>
        <p:spPr>
          <a:xfrm flipV="1">
            <a:off x="4932041" y="791309"/>
            <a:ext cx="3240360" cy="45719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endParaRPr lang="en-US" altLang="zh-CN" sz="15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Straight Connector 12"/>
          <p:cNvCxnSpPr/>
          <p:nvPr/>
        </p:nvCxnSpPr>
        <p:spPr>
          <a:xfrm>
            <a:off x="8456792" y="469156"/>
            <a:ext cx="0" cy="53949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Line 2"/>
          <p:cNvSpPr>
            <a:spLocks noChangeShapeType="1"/>
          </p:cNvSpPr>
          <p:nvPr/>
        </p:nvSpPr>
        <p:spPr bwMode="auto">
          <a:xfrm flipH="1">
            <a:off x="6010276" y="2309813"/>
            <a:ext cx="1354931" cy="1016794"/>
          </a:xfrm>
          <a:prstGeom prst="line">
            <a:avLst/>
          </a:prstGeom>
          <a:noFill/>
          <a:ln w="12700" cmpd="sng">
            <a:solidFill>
              <a:schemeClr val="accent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9" name="Line 7"/>
          <p:cNvSpPr>
            <a:spLocks noChangeShapeType="1"/>
          </p:cNvSpPr>
          <p:nvPr/>
        </p:nvSpPr>
        <p:spPr bwMode="auto">
          <a:xfrm flipH="1">
            <a:off x="1762126" y="2369344"/>
            <a:ext cx="1356122" cy="1016794"/>
          </a:xfrm>
          <a:prstGeom prst="line">
            <a:avLst/>
          </a:prstGeom>
          <a:noFill/>
          <a:ln w="12700" cmpd="sng">
            <a:solidFill>
              <a:schemeClr val="accent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10" name="Line 8"/>
          <p:cNvSpPr>
            <a:spLocks noChangeShapeType="1"/>
          </p:cNvSpPr>
          <p:nvPr/>
        </p:nvSpPr>
        <p:spPr bwMode="auto">
          <a:xfrm>
            <a:off x="3850482" y="2466976"/>
            <a:ext cx="1288256" cy="1146572"/>
          </a:xfrm>
          <a:prstGeom prst="line">
            <a:avLst/>
          </a:prstGeom>
          <a:noFill/>
          <a:ln w="12700" cmpd="sng">
            <a:solidFill>
              <a:schemeClr val="accent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11" name="Text Box 9"/>
          <p:cNvSpPr txBox="1">
            <a:spLocks noChangeArrowheads="1"/>
          </p:cNvSpPr>
          <p:nvPr/>
        </p:nvSpPr>
        <p:spPr bwMode="auto">
          <a:xfrm>
            <a:off x="402903" y="2098234"/>
            <a:ext cx="190823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200" b="1" dirty="0">
                <a:solidFill>
                  <a:schemeClr val="bg1"/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问题：局限于豆瓣读书</a:t>
            </a:r>
            <a:endParaRPr lang="zh-CN" sz="1200" b="1" dirty="0">
              <a:solidFill>
                <a:schemeClr val="bg1"/>
              </a:solidFill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12" name="Text Box 10"/>
          <p:cNvSpPr txBox="1">
            <a:spLocks noChangeArrowheads="1"/>
          </p:cNvSpPr>
          <p:nvPr/>
        </p:nvSpPr>
        <p:spPr bwMode="auto">
          <a:xfrm>
            <a:off x="529923" y="2392457"/>
            <a:ext cx="1841897" cy="7380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accent1"/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改进：将目标网站拓展至</a:t>
            </a:r>
            <a:r>
              <a:rPr lang="zh-CN" altLang="en-US" sz="1200" b="1" dirty="0">
                <a:solidFill>
                  <a:schemeClr val="bg2">
                    <a:lumMod val="75000"/>
                  </a:schemeClr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豆瓣读书</a:t>
            </a:r>
            <a:r>
              <a:rPr lang="zh-CN" altLang="en-US" sz="1200" dirty="0">
                <a:solidFill>
                  <a:schemeClr val="accent1"/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、</a:t>
            </a:r>
            <a:r>
              <a:rPr lang="zh-CN" altLang="en-US" sz="1200" b="1" dirty="0">
                <a:solidFill>
                  <a:schemeClr val="bg2">
                    <a:lumMod val="75000"/>
                  </a:schemeClr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豆瓣电影</a:t>
            </a:r>
            <a:r>
              <a:rPr lang="zh-CN" altLang="en-US" sz="1200" dirty="0">
                <a:solidFill>
                  <a:schemeClr val="accent1"/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、</a:t>
            </a:r>
            <a:r>
              <a:rPr lang="zh-CN" altLang="en-US" sz="1200" b="1" dirty="0">
                <a:solidFill>
                  <a:schemeClr val="bg2">
                    <a:lumMod val="75000"/>
                  </a:schemeClr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豆瓣音乐</a:t>
            </a:r>
            <a:r>
              <a:rPr lang="zh-CN" altLang="en-US" sz="1200" dirty="0">
                <a:solidFill>
                  <a:schemeClr val="accent1"/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三大平台。</a:t>
            </a:r>
          </a:p>
        </p:txBody>
      </p:sp>
      <p:sp>
        <p:nvSpPr>
          <p:cNvPr id="13" name="Text Box 11"/>
          <p:cNvSpPr txBox="1">
            <a:spLocks noChangeArrowheads="1"/>
          </p:cNvSpPr>
          <p:nvPr/>
        </p:nvSpPr>
        <p:spPr bwMode="auto">
          <a:xfrm>
            <a:off x="4666477" y="1715613"/>
            <a:ext cx="177011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200" b="1" dirty="0">
                <a:solidFill>
                  <a:schemeClr val="bg2"/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问题：</a:t>
            </a:r>
            <a:r>
              <a:rPr lang="en-US" altLang="zh-CN" sz="1200" b="1" dirty="0" err="1">
                <a:solidFill>
                  <a:schemeClr val="bg2"/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easygui</a:t>
            </a:r>
            <a:r>
              <a:rPr lang="zh-CN" altLang="en-US" sz="1200" b="1" dirty="0">
                <a:solidFill>
                  <a:schemeClr val="bg2"/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图形用户界面不够美观</a:t>
            </a:r>
            <a:endParaRPr lang="zh-CN" sz="1200" b="1" dirty="0">
              <a:solidFill>
                <a:schemeClr val="bg2"/>
              </a:solidFill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14" name="Text Box 12"/>
          <p:cNvSpPr txBox="1">
            <a:spLocks noChangeArrowheads="1"/>
          </p:cNvSpPr>
          <p:nvPr/>
        </p:nvSpPr>
        <p:spPr bwMode="auto">
          <a:xfrm>
            <a:off x="4547237" y="2177278"/>
            <a:ext cx="2078978" cy="9596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accent1"/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改进：使用</a:t>
            </a:r>
            <a:r>
              <a:rPr lang="en-US" altLang="zh-CN" sz="1200" dirty="0">
                <a:solidFill>
                  <a:schemeClr val="accent1"/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Photoshop</a:t>
            </a:r>
            <a:r>
              <a:rPr lang="zh-CN" altLang="en-US" sz="1200" dirty="0">
                <a:solidFill>
                  <a:schemeClr val="accent1"/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软件制作</a:t>
            </a:r>
            <a:r>
              <a:rPr lang="zh-CN" altLang="en-US" sz="1200" b="1" dirty="0">
                <a:solidFill>
                  <a:schemeClr val="bg2">
                    <a:lumMod val="75000"/>
                  </a:schemeClr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窗口背景图</a:t>
            </a:r>
            <a:r>
              <a:rPr lang="zh-CN" altLang="en-US" sz="1200" dirty="0">
                <a:solidFill>
                  <a:schemeClr val="accent1"/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及后期</a:t>
            </a:r>
            <a:r>
              <a:rPr lang="zh-CN" altLang="en-US" sz="1200" b="1" dirty="0">
                <a:solidFill>
                  <a:schemeClr val="bg2">
                    <a:lumMod val="75000"/>
                  </a:schemeClr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应用软件图标</a:t>
            </a:r>
            <a:r>
              <a:rPr lang="zh-CN" altLang="en-US" sz="1200" dirty="0">
                <a:solidFill>
                  <a:schemeClr val="accent1"/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，并</a:t>
            </a:r>
            <a:r>
              <a:rPr lang="zh-CN" altLang="en-US" sz="1200" b="1" dirty="0">
                <a:solidFill>
                  <a:schemeClr val="bg2">
                    <a:lumMod val="75000"/>
                  </a:schemeClr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调整窗口显示大小比例</a:t>
            </a:r>
            <a:r>
              <a:rPr lang="zh-CN" altLang="en-US" sz="1200" dirty="0">
                <a:solidFill>
                  <a:schemeClr val="accent1"/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。</a:t>
            </a:r>
          </a:p>
        </p:txBody>
      </p:sp>
      <p:sp>
        <p:nvSpPr>
          <p:cNvPr id="15" name="Text Box 13"/>
          <p:cNvSpPr txBox="1">
            <a:spLocks noChangeArrowheads="1"/>
          </p:cNvSpPr>
          <p:nvPr/>
        </p:nvSpPr>
        <p:spPr bwMode="auto">
          <a:xfrm>
            <a:off x="2629982" y="2670648"/>
            <a:ext cx="153201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200" b="1" dirty="0">
                <a:solidFill>
                  <a:schemeClr val="tx1">
                    <a:lumMod val="60000"/>
                    <a:lumOff val="40000"/>
                  </a:schemeClr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问题：结巴分词存在无实际意义的词</a:t>
            </a:r>
            <a:endParaRPr lang="zh-CN" sz="1200" b="1" dirty="0">
              <a:solidFill>
                <a:schemeClr val="tx1">
                  <a:lumMod val="60000"/>
                  <a:lumOff val="40000"/>
                </a:schemeClr>
              </a:solidFill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16" name="Text Box 14"/>
          <p:cNvSpPr txBox="1">
            <a:spLocks noChangeArrowheads="1"/>
          </p:cNvSpPr>
          <p:nvPr/>
        </p:nvSpPr>
        <p:spPr bwMode="auto">
          <a:xfrm>
            <a:off x="2517148" y="3127288"/>
            <a:ext cx="1884761" cy="5164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accent1"/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改进：在不断尝试中逐步</a:t>
            </a:r>
            <a:r>
              <a:rPr lang="zh-CN" altLang="en-US" sz="1200" b="1" dirty="0">
                <a:ea typeface="微软雅黑" panose="020B0503020204020204" pitchFamily="34" charset="-122"/>
                <a:sym typeface="Calibri" panose="020F0502020204030204" pitchFamily="34" charset="0"/>
              </a:rPr>
              <a:t>完善人工停用词表</a:t>
            </a:r>
            <a:r>
              <a:rPr lang="zh-CN" altLang="en-US" sz="1200" dirty="0">
                <a:solidFill>
                  <a:schemeClr val="accent1"/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。</a:t>
            </a:r>
          </a:p>
        </p:txBody>
      </p:sp>
      <p:sp>
        <p:nvSpPr>
          <p:cNvPr id="17" name="Text Box 15"/>
          <p:cNvSpPr txBox="1">
            <a:spLocks noChangeArrowheads="1"/>
          </p:cNvSpPr>
          <p:nvPr/>
        </p:nvSpPr>
        <p:spPr bwMode="auto">
          <a:xfrm>
            <a:off x="6940712" y="2554260"/>
            <a:ext cx="170147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200" b="1" dirty="0">
                <a:solidFill>
                  <a:schemeClr val="tx1">
                    <a:lumMod val="60000"/>
                    <a:lumOff val="40000"/>
                  </a:schemeClr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问题：须安装 </a:t>
            </a:r>
            <a:r>
              <a:rPr lang="en-US" altLang="zh-CN" sz="1200" b="1" dirty="0">
                <a:solidFill>
                  <a:schemeClr val="tx1">
                    <a:lumMod val="60000"/>
                    <a:lumOff val="40000"/>
                  </a:schemeClr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Python </a:t>
            </a:r>
            <a:r>
              <a:rPr lang="zh-CN" altLang="en-US" sz="1200" b="1" dirty="0">
                <a:solidFill>
                  <a:schemeClr val="tx1">
                    <a:lumMod val="60000"/>
                    <a:lumOff val="40000"/>
                  </a:schemeClr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解释器环境才可运行</a:t>
            </a:r>
            <a:endParaRPr lang="zh-CN" sz="1200" b="1" dirty="0">
              <a:solidFill>
                <a:schemeClr val="tx1">
                  <a:lumMod val="60000"/>
                  <a:lumOff val="40000"/>
                </a:schemeClr>
              </a:solidFill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18" name="Text Box 16"/>
          <p:cNvSpPr txBox="1">
            <a:spLocks noChangeArrowheads="1"/>
          </p:cNvSpPr>
          <p:nvPr/>
        </p:nvSpPr>
        <p:spPr bwMode="auto">
          <a:xfrm>
            <a:off x="6601777" y="3047717"/>
            <a:ext cx="2153772" cy="9596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accent1"/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改进：将现有多个</a:t>
            </a:r>
            <a:r>
              <a:rPr lang="en-US" altLang="zh-CN" sz="1200" dirty="0" err="1">
                <a:solidFill>
                  <a:schemeClr val="accent1"/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py</a:t>
            </a:r>
            <a:r>
              <a:rPr lang="zh-CN" altLang="en-US" sz="1200" dirty="0">
                <a:solidFill>
                  <a:schemeClr val="accent1"/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文件</a:t>
            </a:r>
            <a:r>
              <a:rPr lang="zh-CN" altLang="en-US" sz="1200" b="1" dirty="0">
                <a:ea typeface="微软雅黑" panose="020B0503020204020204" pitchFamily="34" charset="-122"/>
                <a:sym typeface="Calibri" panose="020F0502020204030204" pitchFamily="34" charset="0"/>
              </a:rPr>
              <a:t>打包为</a:t>
            </a:r>
            <a:r>
              <a:rPr lang="en-US" altLang="zh-CN" sz="1200" b="1" dirty="0">
                <a:ea typeface="微软雅黑" panose="020B0503020204020204" pitchFamily="34" charset="-122"/>
                <a:sym typeface="Calibri" panose="020F0502020204030204" pitchFamily="34" charset="0"/>
              </a:rPr>
              <a:t>exe</a:t>
            </a:r>
            <a:r>
              <a:rPr lang="zh-CN" altLang="en-US" sz="1200" b="1" dirty="0">
                <a:ea typeface="微软雅黑" panose="020B0503020204020204" pitchFamily="34" charset="-122"/>
                <a:sym typeface="Calibri" panose="020F0502020204030204" pitchFamily="34" charset="0"/>
              </a:rPr>
              <a:t>可执行文件</a:t>
            </a:r>
            <a:r>
              <a:rPr lang="zh-CN" altLang="en-US" sz="1200" dirty="0">
                <a:solidFill>
                  <a:schemeClr val="accent1"/>
                </a:solidFill>
                <a:ea typeface="微软雅黑" panose="020B0503020204020204" pitchFamily="34" charset="-122"/>
                <a:sym typeface="Calibri" panose="020F0502020204030204" pitchFamily="34" charset="0"/>
              </a:rPr>
              <a:t>，使其完全可以被分发到目标机器上直接执行。</a:t>
            </a:r>
          </a:p>
        </p:txBody>
      </p:sp>
      <p:grpSp>
        <p:nvGrpSpPr>
          <p:cNvPr id="19" name="组合 18"/>
          <p:cNvGrpSpPr/>
          <p:nvPr/>
        </p:nvGrpSpPr>
        <p:grpSpPr>
          <a:xfrm>
            <a:off x="853679" y="3173016"/>
            <a:ext cx="1009650" cy="1008459"/>
            <a:chOff x="853679" y="3173016"/>
            <a:chExt cx="1009650" cy="1008459"/>
          </a:xfrm>
        </p:grpSpPr>
        <p:sp>
          <p:nvSpPr>
            <p:cNvPr id="20" name="Oval 6"/>
            <p:cNvSpPr>
              <a:spLocks noChangeArrowheads="1"/>
            </p:cNvSpPr>
            <p:nvPr/>
          </p:nvSpPr>
          <p:spPr bwMode="auto">
            <a:xfrm>
              <a:off x="853679" y="3173016"/>
              <a:ext cx="1009650" cy="10084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>
                <a:solidFill>
                  <a:schemeClr val="accent1"/>
                </a:solidFill>
                <a:sym typeface="Calibri" panose="020F0502020204030204" pitchFamily="34" charset="0"/>
              </a:endParaRPr>
            </a:p>
          </p:txBody>
        </p:sp>
        <p:sp>
          <p:nvSpPr>
            <p:cNvPr id="21" name="Text Box 9"/>
            <p:cNvSpPr txBox="1">
              <a:spLocks noChangeArrowheads="1"/>
            </p:cNvSpPr>
            <p:nvPr/>
          </p:nvSpPr>
          <p:spPr bwMode="auto">
            <a:xfrm>
              <a:off x="1020476" y="3484463"/>
              <a:ext cx="67439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rPr>
                <a:t>初期</a:t>
              </a:r>
              <a:endParaRPr lang="zh-CN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131594" y="3167063"/>
            <a:ext cx="1009650" cy="1008460"/>
            <a:chOff x="5131594" y="3167063"/>
            <a:chExt cx="1009650" cy="1008460"/>
          </a:xfrm>
        </p:grpSpPr>
        <p:sp>
          <p:nvSpPr>
            <p:cNvPr id="23" name="Oval 3"/>
            <p:cNvSpPr>
              <a:spLocks noChangeArrowheads="1"/>
            </p:cNvSpPr>
            <p:nvPr/>
          </p:nvSpPr>
          <p:spPr bwMode="auto">
            <a:xfrm>
              <a:off x="5131594" y="3167063"/>
              <a:ext cx="1009650" cy="100846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/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>
                <a:solidFill>
                  <a:schemeClr val="accent1"/>
                </a:solidFill>
                <a:sym typeface="Calibri" panose="020F0502020204030204" pitchFamily="34" charset="0"/>
              </a:endParaRPr>
            </a:p>
          </p:txBody>
        </p:sp>
        <p:sp>
          <p:nvSpPr>
            <p:cNvPr id="24" name="Text Box 9"/>
            <p:cNvSpPr txBox="1">
              <a:spLocks noChangeArrowheads="1"/>
            </p:cNvSpPr>
            <p:nvPr/>
          </p:nvSpPr>
          <p:spPr bwMode="auto">
            <a:xfrm>
              <a:off x="5283994" y="3484463"/>
              <a:ext cx="71199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rPr>
                <a:t>中期</a:t>
              </a:r>
              <a:endParaRPr lang="zh-CN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3026569" y="1568054"/>
            <a:ext cx="1008460" cy="1009650"/>
            <a:chOff x="3026569" y="1568054"/>
            <a:chExt cx="1008460" cy="1009650"/>
          </a:xfrm>
        </p:grpSpPr>
        <p:sp>
          <p:nvSpPr>
            <p:cNvPr id="26" name="Oval 5"/>
            <p:cNvSpPr>
              <a:spLocks noChangeArrowheads="1"/>
            </p:cNvSpPr>
            <p:nvPr/>
          </p:nvSpPr>
          <p:spPr bwMode="auto">
            <a:xfrm>
              <a:off x="3026569" y="1568054"/>
              <a:ext cx="1008460" cy="100965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>
                <a:solidFill>
                  <a:schemeClr val="accent1"/>
                </a:solidFill>
                <a:sym typeface="Calibri" panose="020F0502020204030204" pitchFamily="34" charset="0"/>
              </a:endParaRPr>
            </a:p>
          </p:txBody>
        </p:sp>
        <p:sp>
          <p:nvSpPr>
            <p:cNvPr id="27" name="Text Box 9"/>
            <p:cNvSpPr txBox="1">
              <a:spLocks noChangeArrowheads="1"/>
            </p:cNvSpPr>
            <p:nvPr/>
          </p:nvSpPr>
          <p:spPr bwMode="auto">
            <a:xfrm>
              <a:off x="3194959" y="1888213"/>
              <a:ext cx="67168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rPr>
                <a:t>中期</a:t>
              </a:r>
              <a:endParaRPr lang="zh-CN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208044" y="1438275"/>
            <a:ext cx="1009650" cy="1008460"/>
            <a:chOff x="7208044" y="1438275"/>
            <a:chExt cx="1009650" cy="1008460"/>
          </a:xfrm>
        </p:grpSpPr>
        <p:sp>
          <p:nvSpPr>
            <p:cNvPr id="29" name="Oval 4"/>
            <p:cNvSpPr>
              <a:spLocks noChangeArrowheads="1"/>
            </p:cNvSpPr>
            <p:nvPr/>
          </p:nvSpPr>
          <p:spPr bwMode="auto">
            <a:xfrm>
              <a:off x="7208044" y="1438275"/>
              <a:ext cx="1009650" cy="100846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/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>
                <a:solidFill>
                  <a:schemeClr val="accent1"/>
                </a:solidFill>
                <a:sym typeface="Calibri" panose="020F0502020204030204" pitchFamily="34" charset="0"/>
              </a:endParaRPr>
            </a:p>
          </p:txBody>
        </p:sp>
        <p:sp>
          <p:nvSpPr>
            <p:cNvPr id="30" name="Text Box 9"/>
            <p:cNvSpPr txBox="1">
              <a:spLocks noChangeArrowheads="1"/>
            </p:cNvSpPr>
            <p:nvPr/>
          </p:nvSpPr>
          <p:spPr bwMode="auto">
            <a:xfrm>
              <a:off x="7345788" y="1759234"/>
              <a:ext cx="73416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rPr>
                <a:t>后期</a:t>
              </a:r>
              <a:endParaRPr lang="zh-CN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994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">
        <p:fade/>
      </p:transition>
    </mc:Choice>
    <mc:Fallback xmlns="">
      <p:transition spd="med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"/>
          <p:cNvSpPr txBox="1">
            <a:spLocks/>
          </p:cNvSpPr>
          <p:nvPr/>
        </p:nvSpPr>
        <p:spPr>
          <a:xfrm>
            <a:off x="4932040" y="510642"/>
            <a:ext cx="3495354" cy="498009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zh-CN" altLang="en-US" sz="28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存在的问题</a:t>
            </a:r>
            <a:endParaRPr lang="en-US" altLang="zh-CN" sz="28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 Placeholder 9"/>
          <p:cNvSpPr txBox="1">
            <a:spLocks/>
          </p:cNvSpPr>
          <p:nvPr/>
        </p:nvSpPr>
        <p:spPr>
          <a:xfrm>
            <a:off x="4932040" y="837028"/>
            <a:ext cx="3495353" cy="362769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endParaRPr lang="en-US" altLang="zh-CN" sz="15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Straight Connector 12"/>
          <p:cNvCxnSpPr/>
          <p:nvPr/>
        </p:nvCxnSpPr>
        <p:spPr>
          <a:xfrm>
            <a:off x="8456792" y="469156"/>
            <a:ext cx="0" cy="53949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556002" y="803187"/>
            <a:ext cx="8226865" cy="3952176"/>
            <a:chOff x="556002" y="803187"/>
            <a:chExt cx="8226865" cy="3952176"/>
          </a:xfrm>
        </p:grpSpPr>
        <p:sp>
          <p:nvSpPr>
            <p:cNvPr id="9" name="Freeform 138"/>
            <p:cNvSpPr>
              <a:spLocks/>
            </p:cNvSpPr>
            <p:nvPr/>
          </p:nvSpPr>
          <p:spPr bwMode="auto">
            <a:xfrm>
              <a:off x="4419041" y="803187"/>
              <a:ext cx="229490" cy="883605"/>
            </a:xfrm>
            <a:custGeom>
              <a:avLst/>
              <a:gdLst>
                <a:gd name="T0" fmla="*/ 161 w 161"/>
                <a:gd name="T1" fmla="*/ 438 h 619"/>
                <a:gd name="T2" fmla="*/ 161 w 161"/>
                <a:gd name="T3" fmla="*/ 51 h 619"/>
                <a:gd name="T4" fmla="*/ 110 w 161"/>
                <a:gd name="T5" fmla="*/ 0 h 619"/>
                <a:gd name="T6" fmla="*/ 51 w 161"/>
                <a:gd name="T7" fmla="*/ 0 h 619"/>
                <a:gd name="T8" fmla="*/ 0 w 161"/>
                <a:gd name="T9" fmla="*/ 51 h 619"/>
                <a:gd name="T10" fmla="*/ 0 w 161"/>
                <a:gd name="T11" fmla="*/ 619 h 619"/>
                <a:gd name="T12" fmla="*/ 161 w 161"/>
                <a:gd name="T13" fmla="*/ 438 h 6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1" h="619">
                  <a:moveTo>
                    <a:pt x="161" y="438"/>
                  </a:moveTo>
                  <a:cubicBezTo>
                    <a:pt x="161" y="51"/>
                    <a:pt x="161" y="51"/>
                    <a:pt x="161" y="51"/>
                  </a:cubicBezTo>
                  <a:cubicBezTo>
                    <a:pt x="161" y="23"/>
                    <a:pt x="138" y="0"/>
                    <a:pt x="110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23" y="0"/>
                    <a:pt x="0" y="23"/>
                    <a:pt x="0" y="51"/>
                  </a:cubicBezTo>
                  <a:cubicBezTo>
                    <a:pt x="0" y="619"/>
                    <a:pt x="0" y="619"/>
                    <a:pt x="0" y="619"/>
                  </a:cubicBezTo>
                  <a:cubicBezTo>
                    <a:pt x="9" y="561"/>
                    <a:pt x="53" y="461"/>
                    <a:pt x="161" y="43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 sz="1600">
                <a:solidFill>
                  <a:srgbClr val="080808"/>
                </a:solidFill>
              </a:endParaRPr>
            </a:p>
          </p:txBody>
        </p:sp>
        <p:sp>
          <p:nvSpPr>
            <p:cNvPr id="10" name="Freeform 140"/>
            <p:cNvSpPr>
              <a:spLocks/>
            </p:cNvSpPr>
            <p:nvPr/>
          </p:nvSpPr>
          <p:spPr bwMode="auto">
            <a:xfrm>
              <a:off x="4419041" y="3514468"/>
              <a:ext cx="1500618" cy="1240895"/>
            </a:xfrm>
            <a:custGeom>
              <a:avLst/>
              <a:gdLst>
                <a:gd name="T0" fmla="*/ 1004 w 1051"/>
                <a:gd name="T1" fmla="*/ 0 h 869"/>
                <a:gd name="T2" fmla="*/ 218 w 1051"/>
                <a:gd name="T3" fmla="*/ 0 h 869"/>
                <a:gd name="T4" fmla="*/ 161 w 1051"/>
                <a:gd name="T5" fmla="*/ 5 h 869"/>
                <a:gd name="T6" fmla="*/ 0 w 1051"/>
                <a:gd name="T7" fmla="*/ 186 h 869"/>
                <a:gd name="T8" fmla="*/ 0 w 1051"/>
                <a:gd name="T9" fmla="*/ 201 h 869"/>
                <a:gd name="T10" fmla="*/ 0 w 1051"/>
                <a:gd name="T11" fmla="*/ 818 h 869"/>
                <a:gd name="T12" fmla="*/ 51 w 1051"/>
                <a:gd name="T13" fmla="*/ 869 h 869"/>
                <a:gd name="T14" fmla="*/ 110 w 1051"/>
                <a:gd name="T15" fmla="*/ 869 h 869"/>
                <a:gd name="T16" fmla="*/ 161 w 1051"/>
                <a:gd name="T17" fmla="*/ 818 h 869"/>
                <a:gd name="T18" fmla="*/ 161 w 1051"/>
                <a:gd name="T19" fmla="*/ 101 h 869"/>
                <a:gd name="T20" fmla="*/ 214 w 1051"/>
                <a:gd name="T21" fmla="*/ 92 h 869"/>
                <a:gd name="T22" fmla="*/ 1005 w 1051"/>
                <a:gd name="T23" fmla="*/ 92 h 869"/>
                <a:gd name="T24" fmla="*/ 1051 w 1051"/>
                <a:gd name="T25" fmla="*/ 46 h 869"/>
                <a:gd name="T26" fmla="*/ 1004 w 1051"/>
                <a:gd name="T27" fmla="*/ 0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51" h="869">
                  <a:moveTo>
                    <a:pt x="1004" y="0"/>
                  </a:moveTo>
                  <a:cubicBezTo>
                    <a:pt x="998" y="1"/>
                    <a:pt x="364" y="6"/>
                    <a:pt x="218" y="0"/>
                  </a:cubicBezTo>
                  <a:cubicBezTo>
                    <a:pt x="197" y="0"/>
                    <a:pt x="178" y="2"/>
                    <a:pt x="161" y="5"/>
                  </a:cubicBezTo>
                  <a:cubicBezTo>
                    <a:pt x="53" y="28"/>
                    <a:pt x="9" y="127"/>
                    <a:pt x="0" y="186"/>
                  </a:cubicBezTo>
                  <a:cubicBezTo>
                    <a:pt x="0" y="201"/>
                    <a:pt x="0" y="201"/>
                    <a:pt x="0" y="201"/>
                  </a:cubicBezTo>
                  <a:cubicBezTo>
                    <a:pt x="0" y="818"/>
                    <a:pt x="0" y="818"/>
                    <a:pt x="0" y="818"/>
                  </a:cubicBezTo>
                  <a:cubicBezTo>
                    <a:pt x="0" y="846"/>
                    <a:pt x="23" y="869"/>
                    <a:pt x="51" y="869"/>
                  </a:cubicBezTo>
                  <a:cubicBezTo>
                    <a:pt x="110" y="869"/>
                    <a:pt x="110" y="869"/>
                    <a:pt x="110" y="869"/>
                  </a:cubicBezTo>
                  <a:cubicBezTo>
                    <a:pt x="138" y="869"/>
                    <a:pt x="161" y="846"/>
                    <a:pt x="161" y="818"/>
                  </a:cubicBezTo>
                  <a:cubicBezTo>
                    <a:pt x="161" y="101"/>
                    <a:pt x="161" y="101"/>
                    <a:pt x="161" y="101"/>
                  </a:cubicBezTo>
                  <a:cubicBezTo>
                    <a:pt x="176" y="95"/>
                    <a:pt x="193" y="92"/>
                    <a:pt x="214" y="92"/>
                  </a:cubicBezTo>
                  <a:cubicBezTo>
                    <a:pt x="363" y="98"/>
                    <a:pt x="979" y="93"/>
                    <a:pt x="1005" y="92"/>
                  </a:cubicBezTo>
                  <a:cubicBezTo>
                    <a:pt x="1030" y="92"/>
                    <a:pt x="1051" y="71"/>
                    <a:pt x="1051" y="46"/>
                  </a:cubicBezTo>
                  <a:cubicBezTo>
                    <a:pt x="1050" y="21"/>
                    <a:pt x="1030" y="1"/>
                    <a:pt x="1004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zh-CN" altLang="en-US" sz="1600">
                <a:solidFill>
                  <a:srgbClr val="080808"/>
                </a:solidFill>
              </a:endParaRPr>
            </a:p>
          </p:txBody>
        </p:sp>
        <p:sp>
          <p:nvSpPr>
            <p:cNvPr id="11" name="Freeform 141"/>
            <p:cNvSpPr>
              <a:spLocks/>
            </p:cNvSpPr>
            <p:nvPr/>
          </p:nvSpPr>
          <p:spPr bwMode="auto">
            <a:xfrm>
              <a:off x="4502867" y="2839739"/>
              <a:ext cx="1374" cy="20613"/>
            </a:xfrm>
            <a:custGeom>
              <a:avLst/>
              <a:gdLst>
                <a:gd name="T0" fmla="*/ 1 w 1"/>
                <a:gd name="T1" fmla="*/ 2 h 15"/>
                <a:gd name="T2" fmla="*/ 0 w 1"/>
                <a:gd name="T3" fmla="*/ 0 h 15"/>
                <a:gd name="T4" fmla="*/ 0 w 1"/>
                <a:gd name="T5" fmla="*/ 15 h 15"/>
                <a:gd name="T6" fmla="*/ 1 w 1"/>
                <a:gd name="T7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5">
                  <a:moveTo>
                    <a:pt x="1" y="2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11"/>
                    <a:pt x="1" y="6"/>
                    <a:pt x="1" y="2"/>
                  </a:cubicBezTo>
                  <a:close/>
                </a:path>
              </a:pathLst>
            </a:custGeom>
            <a:solidFill>
              <a:srgbClr val="FFD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80808"/>
                </a:solidFill>
              </a:endParaRPr>
            </a:p>
          </p:txBody>
        </p:sp>
        <p:sp>
          <p:nvSpPr>
            <p:cNvPr id="12" name="Freeform 142"/>
            <p:cNvSpPr>
              <a:spLocks/>
            </p:cNvSpPr>
            <p:nvPr/>
          </p:nvSpPr>
          <p:spPr bwMode="auto">
            <a:xfrm>
              <a:off x="3149288" y="2529172"/>
              <a:ext cx="1499243" cy="1250515"/>
            </a:xfrm>
            <a:custGeom>
              <a:avLst/>
              <a:gdLst>
                <a:gd name="T0" fmla="*/ 889 w 1050"/>
                <a:gd name="T1" fmla="*/ 6 h 876"/>
                <a:gd name="T2" fmla="*/ 833 w 1050"/>
                <a:gd name="T3" fmla="*/ 1 h 876"/>
                <a:gd name="T4" fmla="*/ 46 w 1050"/>
                <a:gd name="T5" fmla="*/ 1 h 876"/>
                <a:gd name="T6" fmla="*/ 0 w 1050"/>
                <a:gd name="T7" fmla="*/ 47 h 876"/>
                <a:gd name="T8" fmla="*/ 46 w 1050"/>
                <a:gd name="T9" fmla="*/ 93 h 876"/>
                <a:gd name="T10" fmla="*/ 836 w 1050"/>
                <a:gd name="T11" fmla="*/ 93 h 876"/>
                <a:gd name="T12" fmla="*/ 889 w 1050"/>
                <a:gd name="T13" fmla="*/ 102 h 876"/>
                <a:gd name="T14" fmla="*/ 889 w 1050"/>
                <a:gd name="T15" fmla="*/ 876 h 876"/>
                <a:gd name="T16" fmla="*/ 1050 w 1050"/>
                <a:gd name="T17" fmla="*/ 695 h 876"/>
                <a:gd name="T18" fmla="*/ 1050 w 1050"/>
                <a:gd name="T19" fmla="*/ 202 h 876"/>
                <a:gd name="T20" fmla="*/ 1050 w 1050"/>
                <a:gd name="T21" fmla="*/ 186 h 876"/>
                <a:gd name="T22" fmla="*/ 889 w 1050"/>
                <a:gd name="T23" fmla="*/ 6 h 8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0" h="876">
                  <a:moveTo>
                    <a:pt x="889" y="6"/>
                  </a:moveTo>
                  <a:cubicBezTo>
                    <a:pt x="872" y="2"/>
                    <a:pt x="853" y="0"/>
                    <a:pt x="833" y="1"/>
                  </a:cubicBezTo>
                  <a:cubicBezTo>
                    <a:pt x="687" y="6"/>
                    <a:pt x="53" y="1"/>
                    <a:pt x="46" y="1"/>
                  </a:cubicBezTo>
                  <a:cubicBezTo>
                    <a:pt x="21" y="1"/>
                    <a:pt x="0" y="21"/>
                    <a:pt x="0" y="47"/>
                  </a:cubicBezTo>
                  <a:cubicBezTo>
                    <a:pt x="0" y="72"/>
                    <a:pt x="20" y="93"/>
                    <a:pt x="46" y="93"/>
                  </a:cubicBezTo>
                  <a:cubicBezTo>
                    <a:pt x="72" y="93"/>
                    <a:pt x="688" y="98"/>
                    <a:pt x="836" y="93"/>
                  </a:cubicBezTo>
                  <a:cubicBezTo>
                    <a:pt x="857" y="92"/>
                    <a:pt x="875" y="96"/>
                    <a:pt x="889" y="102"/>
                  </a:cubicBezTo>
                  <a:cubicBezTo>
                    <a:pt x="889" y="876"/>
                    <a:pt x="889" y="876"/>
                    <a:pt x="889" y="876"/>
                  </a:cubicBezTo>
                  <a:cubicBezTo>
                    <a:pt x="898" y="817"/>
                    <a:pt x="942" y="718"/>
                    <a:pt x="1050" y="695"/>
                  </a:cubicBezTo>
                  <a:cubicBezTo>
                    <a:pt x="1050" y="202"/>
                    <a:pt x="1050" y="202"/>
                    <a:pt x="1050" y="202"/>
                  </a:cubicBezTo>
                  <a:cubicBezTo>
                    <a:pt x="1050" y="186"/>
                    <a:pt x="1050" y="186"/>
                    <a:pt x="1050" y="186"/>
                  </a:cubicBezTo>
                  <a:cubicBezTo>
                    <a:pt x="1041" y="128"/>
                    <a:pt x="997" y="29"/>
                    <a:pt x="889" y="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/>
            <a:lstStyle/>
            <a:p>
              <a:endParaRPr lang="zh-CN" altLang="en-US" sz="1600">
                <a:solidFill>
                  <a:srgbClr val="080808"/>
                </a:solidFill>
              </a:endParaRPr>
            </a:p>
          </p:txBody>
        </p:sp>
        <p:sp>
          <p:nvSpPr>
            <p:cNvPr id="13" name="Freeform 143"/>
            <p:cNvSpPr>
              <a:spLocks/>
            </p:cNvSpPr>
            <p:nvPr/>
          </p:nvSpPr>
          <p:spPr bwMode="auto">
            <a:xfrm>
              <a:off x="4419041" y="1420199"/>
              <a:ext cx="1500618" cy="1374192"/>
            </a:xfrm>
            <a:custGeom>
              <a:avLst/>
              <a:gdLst>
                <a:gd name="T0" fmla="*/ 1004 w 1051"/>
                <a:gd name="T1" fmla="*/ 1 h 963"/>
                <a:gd name="T2" fmla="*/ 218 w 1051"/>
                <a:gd name="T3" fmla="*/ 1 h 963"/>
                <a:gd name="T4" fmla="*/ 161 w 1051"/>
                <a:gd name="T5" fmla="*/ 6 h 963"/>
                <a:gd name="T6" fmla="*/ 0 w 1051"/>
                <a:gd name="T7" fmla="*/ 187 h 963"/>
                <a:gd name="T8" fmla="*/ 0 w 1051"/>
                <a:gd name="T9" fmla="*/ 201 h 963"/>
                <a:gd name="T10" fmla="*/ 0 w 1051"/>
                <a:gd name="T11" fmla="*/ 783 h 963"/>
                <a:gd name="T12" fmla="*/ 161 w 1051"/>
                <a:gd name="T13" fmla="*/ 963 h 963"/>
                <a:gd name="T14" fmla="*/ 161 w 1051"/>
                <a:gd name="T15" fmla="*/ 102 h 963"/>
                <a:gd name="T16" fmla="*/ 214 w 1051"/>
                <a:gd name="T17" fmla="*/ 93 h 963"/>
                <a:gd name="T18" fmla="*/ 1005 w 1051"/>
                <a:gd name="T19" fmla="*/ 93 h 963"/>
                <a:gd name="T20" fmla="*/ 1051 w 1051"/>
                <a:gd name="T21" fmla="*/ 46 h 963"/>
                <a:gd name="T22" fmla="*/ 1004 w 1051"/>
                <a:gd name="T23" fmla="*/ 1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1" h="963">
                  <a:moveTo>
                    <a:pt x="1004" y="1"/>
                  </a:moveTo>
                  <a:cubicBezTo>
                    <a:pt x="998" y="1"/>
                    <a:pt x="364" y="6"/>
                    <a:pt x="218" y="1"/>
                  </a:cubicBezTo>
                  <a:cubicBezTo>
                    <a:pt x="197" y="0"/>
                    <a:pt x="178" y="2"/>
                    <a:pt x="161" y="6"/>
                  </a:cubicBezTo>
                  <a:cubicBezTo>
                    <a:pt x="53" y="29"/>
                    <a:pt x="9" y="129"/>
                    <a:pt x="0" y="187"/>
                  </a:cubicBezTo>
                  <a:cubicBezTo>
                    <a:pt x="0" y="201"/>
                    <a:pt x="0" y="201"/>
                    <a:pt x="0" y="201"/>
                  </a:cubicBezTo>
                  <a:cubicBezTo>
                    <a:pt x="0" y="783"/>
                    <a:pt x="0" y="783"/>
                    <a:pt x="0" y="783"/>
                  </a:cubicBezTo>
                  <a:cubicBezTo>
                    <a:pt x="108" y="806"/>
                    <a:pt x="152" y="905"/>
                    <a:pt x="161" y="963"/>
                  </a:cubicBezTo>
                  <a:cubicBezTo>
                    <a:pt x="161" y="102"/>
                    <a:pt x="161" y="102"/>
                    <a:pt x="161" y="102"/>
                  </a:cubicBezTo>
                  <a:cubicBezTo>
                    <a:pt x="176" y="96"/>
                    <a:pt x="193" y="92"/>
                    <a:pt x="214" y="93"/>
                  </a:cubicBezTo>
                  <a:cubicBezTo>
                    <a:pt x="363" y="98"/>
                    <a:pt x="979" y="93"/>
                    <a:pt x="1005" y="93"/>
                  </a:cubicBezTo>
                  <a:cubicBezTo>
                    <a:pt x="1031" y="93"/>
                    <a:pt x="1051" y="72"/>
                    <a:pt x="1051" y="46"/>
                  </a:cubicBezTo>
                  <a:cubicBezTo>
                    <a:pt x="1051" y="21"/>
                    <a:pt x="1030" y="1"/>
                    <a:pt x="1004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endParaRPr lang="zh-CN" altLang="en-US" sz="1600">
                <a:solidFill>
                  <a:srgbClr val="080808"/>
                </a:solidFill>
              </a:endParaRPr>
            </a:p>
          </p:txBody>
        </p:sp>
        <p:sp>
          <p:nvSpPr>
            <p:cNvPr id="14" name="TextBox 97"/>
            <p:cNvSpPr txBox="1"/>
            <p:nvPr/>
          </p:nvSpPr>
          <p:spPr bwMode="auto">
            <a:xfrm>
              <a:off x="6172276" y="1329508"/>
              <a:ext cx="1402948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zh-CN"/>
              </a:defPPr>
              <a:lvl1pPr algn="ctr" fontAlgn="auto">
                <a:spcBef>
                  <a:spcPts val="0"/>
                </a:spcBef>
                <a:spcAft>
                  <a:spcPts val="0"/>
                </a:spcAft>
                <a:defRPr sz="1600" spc="300">
                  <a:solidFill>
                    <a:srgbClr val="8BC925"/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defRPr>
              </a:lvl1pPr>
            </a:lstStyle>
            <a:p>
              <a:pPr algn="l"/>
              <a:r>
                <a:rPr lang="zh-CN" altLang="en-US" dirty="0">
                  <a:solidFill>
                    <a:schemeClr val="tx1"/>
                  </a:solidFill>
                </a:rPr>
                <a:t>运行时间长</a:t>
              </a:r>
            </a:p>
          </p:txBody>
        </p:sp>
        <p:sp>
          <p:nvSpPr>
            <p:cNvPr id="15" name="矩形 1"/>
            <p:cNvSpPr>
              <a:spLocks noChangeArrowheads="1"/>
            </p:cNvSpPr>
            <p:nvPr/>
          </p:nvSpPr>
          <p:spPr bwMode="auto">
            <a:xfrm>
              <a:off x="6164187" y="1431659"/>
              <a:ext cx="1973962" cy="2959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endParaRPr lang="zh-CN" altLang="en-US" sz="1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endParaRPr>
            </a:p>
          </p:txBody>
        </p:sp>
        <p:sp>
          <p:nvSpPr>
            <p:cNvPr id="16" name="TextBox 99"/>
            <p:cNvSpPr txBox="1"/>
            <p:nvPr/>
          </p:nvSpPr>
          <p:spPr bwMode="auto">
            <a:xfrm>
              <a:off x="556002" y="2423010"/>
              <a:ext cx="2377574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zh-CN"/>
              </a:defPPr>
              <a:lvl1pPr algn="ctr" fontAlgn="auto">
                <a:spcBef>
                  <a:spcPts val="0"/>
                </a:spcBef>
                <a:spcAft>
                  <a:spcPts val="0"/>
                </a:spcAft>
                <a:defRPr sz="1600" spc="300">
                  <a:solidFill>
                    <a:srgbClr val="EBAC07"/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defRPr>
              </a:lvl1pPr>
            </a:lstStyle>
            <a:p>
              <a:r>
                <a:rPr lang="zh-CN" altLang="en-US" dirty="0">
                  <a:solidFill>
                    <a:schemeClr val="bg2"/>
                  </a:solidFill>
                </a:rPr>
                <a:t>黑框窗口的弹出缺陷</a:t>
              </a:r>
            </a:p>
          </p:txBody>
        </p:sp>
        <p:sp>
          <p:nvSpPr>
            <p:cNvPr id="17" name="矩形 1"/>
            <p:cNvSpPr>
              <a:spLocks noChangeArrowheads="1"/>
            </p:cNvSpPr>
            <p:nvPr/>
          </p:nvSpPr>
          <p:spPr bwMode="auto">
            <a:xfrm>
              <a:off x="611188" y="2568189"/>
              <a:ext cx="2222950" cy="2959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endParaRPr lang="zh-CN" altLang="en-US" sz="1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endParaRPr>
            </a:p>
          </p:txBody>
        </p:sp>
        <p:sp>
          <p:nvSpPr>
            <p:cNvPr id="18" name="TextBox 101"/>
            <p:cNvSpPr txBox="1"/>
            <p:nvPr/>
          </p:nvSpPr>
          <p:spPr bwMode="auto">
            <a:xfrm>
              <a:off x="6126582" y="3276497"/>
              <a:ext cx="265628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fontAlgn="auto">
                <a:spcBef>
                  <a:spcPts val="0"/>
                </a:spcBef>
                <a:spcAft>
                  <a:spcPts val="0"/>
                </a:spcAft>
                <a:defRPr sz="1600" spc="300">
                  <a:solidFill>
                    <a:srgbClr val="F83003"/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defRPr>
              </a:lvl1pPr>
            </a:lstStyle>
            <a:p>
              <a:r>
                <a:rPr lang="zh-CN" altLang="en-US" dirty="0">
                  <a:solidFill>
                    <a:schemeClr val="tx2"/>
                  </a:solidFill>
                </a:rPr>
                <a:t>可进一步优化多渠道、多网站、多模块的通路</a:t>
              </a:r>
            </a:p>
          </p:txBody>
        </p:sp>
        <p:sp>
          <p:nvSpPr>
            <p:cNvPr id="19" name="矩形 1"/>
            <p:cNvSpPr>
              <a:spLocks noChangeArrowheads="1"/>
            </p:cNvSpPr>
            <p:nvPr/>
          </p:nvSpPr>
          <p:spPr bwMode="auto">
            <a:xfrm>
              <a:off x="6172276" y="3529569"/>
              <a:ext cx="1973962" cy="2959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endParaRPr lang="zh-CN" altLang="en-US" sz="1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5590452" y="3300820"/>
              <a:ext cx="536130" cy="536130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txBody>
            <a:bodyPr/>
            <a:lstStyle/>
            <a:p>
              <a:endParaRPr lang="zh-CN" altLang="en-US" sz="1600">
                <a:solidFill>
                  <a:srgbClr val="080808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5590452" y="1230720"/>
              <a:ext cx="536130" cy="53613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endParaRPr lang="zh-CN" altLang="en-US" sz="1600">
                <a:solidFill>
                  <a:srgbClr val="080808"/>
                </a:solidFill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2881223" y="2324222"/>
              <a:ext cx="536130" cy="53613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txBody>
            <a:bodyPr/>
            <a:lstStyle/>
            <a:p>
              <a:endParaRPr lang="zh-CN" altLang="en-US" sz="1600">
                <a:solidFill>
                  <a:srgbClr val="080808"/>
                </a:solidFill>
              </a:endParaRPr>
            </a:p>
          </p:txBody>
        </p:sp>
        <p:sp>
          <p:nvSpPr>
            <p:cNvPr id="23" name="TextBox 682"/>
            <p:cNvSpPr txBox="1"/>
            <p:nvPr/>
          </p:nvSpPr>
          <p:spPr>
            <a:xfrm>
              <a:off x="5680502" y="1301196"/>
              <a:ext cx="335348" cy="40011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zh-CN"/>
              </a:defPPr>
              <a:lvl1pPr>
                <a:defRPr>
                  <a:solidFill>
                    <a:schemeClr val="bg1"/>
                  </a:solidFill>
                  <a:latin typeface="方正中等线简体" pitchFamily="65" charset="-122"/>
                  <a:ea typeface="方正中等线简体" pitchFamily="65" charset="-122"/>
                </a:defRPr>
              </a:lvl1pPr>
            </a:lstStyle>
            <a:p>
              <a:pPr algn="ctr"/>
              <a:r>
                <a:rPr lang="en-US" altLang="zh-CN" sz="2000" dirty="0">
                  <a:solidFill>
                    <a:schemeClr val="accent2"/>
                  </a:solidFill>
                </a:rPr>
                <a:t>1</a:t>
              </a:r>
              <a:endParaRPr lang="zh-CN" altLang="en-US" sz="2000" dirty="0">
                <a:solidFill>
                  <a:schemeClr val="accent2"/>
                </a:solidFill>
              </a:endParaRPr>
            </a:p>
          </p:txBody>
        </p:sp>
        <p:sp>
          <p:nvSpPr>
            <p:cNvPr id="24" name="TextBox 682"/>
            <p:cNvSpPr txBox="1"/>
            <p:nvPr/>
          </p:nvSpPr>
          <p:spPr>
            <a:xfrm>
              <a:off x="5680502" y="3379577"/>
              <a:ext cx="335348" cy="40011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zh-CN"/>
              </a:defPPr>
              <a:lvl1pPr>
                <a:defRPr>
                  <a:solidFill>
                    <a:schemeClr val="bg1"/>
                  </a:solidFill>
                  <a:latin typeface="方正中等线简体" pitchFamily="65" charset="-122"/>
                  <a:ea typeface="方正中等线简体" pitchFamily="65" charset="-122"/>
                </a:defRPr>
              </a:lvl1pPr>
            </a:lstStyle>
            <a:p>
              <a:pPr algn="ctr"/>
              <a:r>
                <a:rPr lang="en-US" altLang="zh-CN" sz="2000" dirty="0">
                  <a:solidFill>
                    <a:schemeClr val="accent2"/>
                  </a:solidFill>
                </a:rPr>
                <a:t>3</a:t>
              </a:r>
              <a:endParaRPr lang="zh-CN" altLang="en-US" sz="2000" dirty="0">
                <a:solidFill>
                  <a:schemeClr val="accent2"/>
                </a:solidFill>
              </a:endParaRPr>
            </a:p>
          </p:txBody>
        </p:sp>
        <p:sp>
          <p:nvSpPr>
            <p:cNvPr id="25" name="TextBox 682"/>
            <p:cNvSpPr txBox="1"/>
            <p:nvPr/>
          </p:nvSpPr>
          <p:spPr>
            <a:xfrm>
              <a:off x="2985928" y="2397162"/>
              <a:ext cx="335348" cy="40011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zh-CN"/>
              </a:defPPr>
              <a:lvl1pPr>
                <a:defRPr>
                  <a:solidFill>
                    <a:schemeClr val="bg1"/>
                  </a:solidFill>
                  <a:latin typeface="方正中等线简体" pitchFamily="65" charset="-122"/>
                  <a:ea typeface="方正中等线简体" pitchFamily="65" charset="-122"/>
                </a:defRPr>
              </a:lvl1pPr>
            </a:lstStyle>
            <a:p>
              <a:pPr algn="ctr"/>
              <a:r>
                <a:rPr lang="en-US" altLang="zh-CN" sz="2000" dirty="0">
                  <a:solidFill>
                    <a:schemeClr val="accent2"/>
                  </a:solidFill>
                </a:rPr>
                <a:t>2</a:t>
              </a:r>
              <a:endParaRPr lang="zh-CN" altLang="en-US" sz="2000" dirty="0">
                <a:solidFill>
                  <a:schemeClr val="accent2"/>
                </a:solidFill>
              </a:endParaRPr>
            </a:p>
          </p:txBody>
        </p:sp>
        <p:sp>
          <p:nvSpPr>
            <p:cNvPr id="26" name="TextBox 109"/>
            <p:cNvSpPr txBox="1"/>
            <p:nvPr/>
          </p:nvSpPr>
          <p:spPr bwMode="auto">
            <a:xfrm>
              <a:off x="3793250" y="892281"/>
              <a:ext cx="184730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>
              <a:defPPr>
                <a:defRPr lang="zh-CN"/>
              </a:defPPr>
              <a:lvl1pPr algn="ctr" fontAlgn="auto">
                <a:spcBef>
                  <a:spcPts val="0"/>
                </a:spcBef>
                <a:spcAft>
                  <a:spcPts val="0"/>
                </a:spcAft>
                <a:defRPr sz="1600" spc="300">
                  <a:solidFill>
                    <a:srgbClr val="284848"/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defRPr>
              </a:lvl1pPr>
            </a:lstStyle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4540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">
        <p:fade/>
      </p:transition>
    </mc:Choice>
    <mc:Fallback xmlns="">
      <p:transition spd="med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79" b="15001"/>
          <a:stretch/>
        </p:blipFill>
        <p:spPr>
          <a:xfrm>
            <a:off x="0" y="0"/>
            <a:ext cx="9139939" cy="51435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35" r="23201" b="71000"/>
          <a:stretch/>
        </p:blipFill>
        <p:spPr>
          <a:xfrm>
            <a:off x="4355977" y="0"/>
            <a:ext cx="2664296" cy="1491630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131840" y="2063918"/>
            <a:ext cx="36038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rgbClr val="829662"/>
                </a:solidFill>
                <a:latin typeface="Bradley Hand ITC" panose="03070402050302030203" pitchFamily="66" charset="0"/>
                <a:ea typeface="Ohka" panose="02000609000000000000" pitchFamily="49" charset="-128"/>
              </a:rPr>
              <a:t>Thankyou</a:t>
            </a:r>
            <a:endParaRPr lang="zh-CN" altLang="en-US" sz="6000" dirty="0">
              <a:solidFill>
                <a:srgbClr val="829662"/>
              </a:solidFill>
              <a:latin typeface="Bradley Hand ITC" panose="03070402050302030203" pitchFamily="66" charset="0"/>
              <a:ea typeface="Ohka" panose="02000609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2048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">
        <p:fade/>
      </p:transition>
    </mc:Choice>
    <mc:Fallback xmlns="">
      <p:transition spd="med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1845221" y="1347614"/>
            <a:ext cx="2006699" cy="468052"/>
          </a:xfrm>
          <a:prstGeom prst="roundRec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167224" y="1402113"/>
            <a:ext cx="1451382" cy="373868"/>
            <a:chOff x="2167226" y="1730685"/>
            <a:chExt cx="1394142" cy="369332"/>
          </a:xfrm>
        </p:grpSpPr>
        <p:sp>
          <p:nvSpPr>
            <p:cNvPr id="4" name="TextBox 4"/>
            <p:cNvSpPr txBox="1"/>
            <p:nvPr/>
          </p:nvSpPr>
          <p:spPr>
            <a:xfrm>
              <a:off x="2595617" y="1730685"/>
              <a:ext cx="965751" cy="3344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solidFill>
                    <a:schemeClr val="accent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rPr>
                <a:t>产品功能</a:t>
              </a:r>
              <a:endParaRPr lang="zh-CN" altLang="en-US" sz="11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2195969" y="1730685"/>
              <a:ext cx="369332" cy="36933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" name="TextBox 4"/>
            <p:cNvSpPr txBox="1"/>
            <p:nvPr/>
          </p:nvSpPr>
          <p:spPr>
            <a:xfrm>
              <a:off x="2167226" y="1750528"/>
              <a:ext cx="42511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01</a:t>
              </a:r>
              <a:endParaRPr lang="zh-CN" altLang="en-US" sz="110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7" name="圆角矩形 6"/>
          <p:cNvSpPr/>
          <p:nvPr/>
        </p:nvSpPr>
        <p:spPr>
          <a:xfrm>
            <a:off x="1845221" y="2044663"/>
            <a:ext cx="2006699" cy="468052"/>
          </a:xfrm>
          <a:prstGeom prst="round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2167226" y="2103698"/>
            <a:ext cx="1433794" cy="369332"/>
            <a:chOff x="2167226" y="1730685"/>
            <a:chExt cx="1433794" cy="369332"/>
          </a:xfrm>
        </p:grpSpPr>
        <p:sp>
          <p:nvSpPr>
            <p:cNvPr id="9" name="TextBox 4"/>
            <p:cNvSpPr txBox="1"/>
            <p:nvPr/>
          </p:nvSpPr>
          <p:spPr>
            <a:xfrm>
              <a:off x="2595617" y="173068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solidFill>
                    <a:schemeClr val="accent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rPr>
                <a:t>产品技术</a:t>
              </a:r>
              <a:endParaRPr lang="zh-CN" altLang="en-US" sz="11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2195969" y="1730685"/>
              <a:ext cx="369332" cy="369332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TextBox 4"/>
            <p:cNvSpPr txBox="1"/>
            <p:nvPr/>
          </p:nvSpPr>
          <p:spPr>
            <a:xfrm>
              <a:off x="2167226" y="1750528"/>
              <a:ext cx="42511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02</a:t>
              </a:r>
              <a:endParaRPr lang="zh-CN" altLang="en-US" sz="110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1845221" y="2735806"/>
            <a:ext cx="2006699" cy="468052"/>
          </a:xfrm>
          <a:prstGeom prst="roundRect">
            <a:avLst/>
          </a:prstGeom>
          <a:noFill/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2167226" y="2794841"/>
            <a:ext cx="1433794" cy="369332"/>
            <a:chOff x="2167226" y="1730685"/>
            <a:chExt cx="1433794" cy="369332"/>
          </a:xfrm>
        </p:grpSpPr>
        <p:sp>
          <p:nvSpPr>
            <p:cNvPr id="14" name="TextBox 4"/>
            <p:cNvSpPr txBox="1"/>
            <p:nvPr/>
          </p:nvSpPr>
          <p:spPr>
            <a:xfrm>
              <a:off x="2595617" y="173068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solidFill>
                    <a:schemeClr val="accent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rPr>
                <a:t>产品展示</a:t>
              </a:r>
              <a:endParaRPr lang="zh-CN" altLang="en-US" sz="11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2195969" y="1730685"/>
              <a:ext cx="369332" cy="369332"/>
            </a:xfrm>
            <a:prstGeom prst="ellipse">
              <a:avLst/>
            </a:prstGeom>
            <a:solidFill>
              <a:schemeClr val="bg2"/>
            </a:solidFill>
            <a:ln w="127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" name="TextBox 4"/>
            <p:cNvSpPr txBox="1"/>
            <p:nvPr/>
          </p:nvSpPr>
          <p:spPr>
            <a:xfrm>
              <a:off x="2167226" y="1750528"/>
              <a:ext cx="42511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03</a:t>
              </a:r>
              <a:endParaRPr lang="zh-CN" altLang="en-US" sz="110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17" name="圆角矩形 16"/>
          <p:cNvSpPr/>
          <p:nvPr/>
        </p:nvSpPr>
        <p:spPr>
          <a:xfrm>
            <a:off x="1845221" y="3417526"/>
            <a:ext cx="2006699" cy="468052"/>
          </a:xfrm>
          <a:prstGeom prst="roundRect">
            <a:avLst/>
          </a:prstGeom>
          <a:noFill/>
          <a:ln w="31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2167226" y="3476561"/>
            <a:ext cx="1433794" cy="369332"/>
            <a:chOff x="2167226" y="1730685"/>
            <a:chExt cx="1433794" cy="369332"/>
          </a:xfrm>
        </p:grpSpPr>
        <p:sp>
          <p:nvSpPr>
            <p:cNvPr id="19" name="TextBox 4"/>
            <p:cNvSpPr txBox="1"/>
            <p:nvPr/>
          </p:nvSpPr>
          <p:spPr>
            <a:xfrm>
              <a:off x="2595617" y="173068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solidFill>
                    <a:schemeClr val="accent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itchFamily="34" charset="-122"/>
                  <a:ea typeface="微软雅黑" pitchFamily="34" charset="-122"/>
                </a:rPr>
                <a:t>产品不足</a:t>
              </a:r>
              <a:endParaRPr lang="zh-CN" altLang="en-US" sz="11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2195969" y="1730685"/>
              <a:ext cx="369332" cy="369332"/>
            </a:xfrm>
            <a:prstGeom prst="ellipse">
              <a:avLst/>
            </a:prstGeom>
            <a:solidFill>
              <a:schemeClr val="tx2"/>
            </a:solidFill>
            <a:ln w="127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" name="TextBox 4"/>
            <p:cNvSpPr txBox="1"/>
            <p:nvPr/>
          </p:nvSpPr>
          <p:spPr>
            <a:xfrm>
              <a:off x="2167226" y="1750528"/>
              <a:ext cx="42511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04</a:t>
              </a:r>
              <a:endParaRPr lang="zh-CN" altLang="en-US" sz="110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2" name="Text Placeholder 8"/>
          <p:cNvSpPr txBox="1">
            <a:spLocks/>
          </p:cNvSpPr>
          <p:nvPr/>
        </p:nvSpPr>
        <p:spPr>
          <a:xfrm>
            <a:off x="4932040" y="478116"/>
            <a:ext cx="3495354" cy="530536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Straight Connector 12"/>
          <p:cNvCxnSpPr/>
          <p:nvPr/>
        </p:nvCxnSpPr>
        <p:spPr>
          <a:xfrm>
            <a:off x="8456792" y="469156"/>
            <a:ext cx="0" cy="53949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图片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988" y="1410528"/>
            <a:ext cx="2808312" cy="2808312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7601">
            <a:off x="4853824" y="2869109"/>
            <a:ext cx="2481838" cy="248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022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">
        <p:fade/>
      </p:transition>
    </mc:Choice>
    <mc:Fallback xmlns="">
      <p:transition spd="med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7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7" grpId="0" animBg="1"/>
      <p:bldP spid="7" grpId="1" animBg="1"/>
      <p:bldP spid="12" grpId="0" animBg="1"/>
      <p:bldP spid="12" grpId="1" animBg="1"/>
      <p:bldP spid="17" grpId="0" animBg="1"/>
      <p:bldP spid="17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35" r="23201" b="71000"/>
          <a:stretch>
            <a:fillRect/>
          </a:stretch>
        </p:blipFill>
        <p:spPr>
          <a:xfrm>
            <a:off x="6012160" y="411510"/>
            <a:ext cx="2664296" cy="14916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2576" y="1531764"/>
            <a:ext cx="3840465" cy="38404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907" y="2997445"/>
            <a:ext cx="1936383" cy="193638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427823" y="1674006"/>
            <a:ext cx="42883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0" dirty="0">
                <a:solidFill>
                  <a:schemeClr val="tx1">
                    <a:lumMod val="50000"/>
                  </a:schemeClr>
                </a:solidFill>
                <a:latin typeface="默陌老屋手迹" panose="02000603000000000000" pitchFamily="2" charset="-122"/>
                <a:ea typeface="默陌老屋手迹" panose="02000603000000000000" pitchFamily="2" charset="-122"/>
              </a:rPr>
              <a:t>产品</a:t>
            </a:r>
            <a:r>
              <a:rPr lang="en-US" altLang="zh-CN" sz="8000" dirty="0">
                <a:solidFill>
                  <a:schemeClr val="tx1">
                    <a:lumMod val="50000"/>
                  </a:schemeClr>
                </a:solidFill>
                <a:latin typeface="默陌老屋手迹" panose="02000603000000000000" pitchFamily="2" charset="-122"/>
                <a:ea typeface="默陌老屋手迹" panose="02000603000000000000" pitchFamily="2" charset="-122"/>
              </a:rPr>
              <a:t>功能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5812" y="3264669"/>
            <a:ext cx="2451507" cy="245150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">
        <p:fade/>
      </p:transition>
    </mc:Choice>
    <mc:Fallback xmlns="">
      <p:transition spd="med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"/>
          <p:cNvSpPr txBox="1"/>
          <p:nvPr/>
        </p:nvSpPr>
        <p:spPr>
          <a:xfrm>
            <a:off x="4932040" y="520042"/>
            <a:ext cx="3495354" cy="488608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9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运行流程</a:t>
            </a:r>
          </a:p>
        </p:txBody>
      </p:sp>
      <p:cxnSp>
        <p:nvCxnSpPr>
          <p:cNvPr id="7" name="Straight Connector 12"/>
          <p:cNvCxnSpPr/>
          <p:nvPr/>
        </p:nvCxnSpPr>
        <p:spPr>
          <a:xfrm>
            <a:off x="8456792" y="469156"/>
            <a:ext cx="0" cy="53949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1611951" y="2266675"/>
            <a:ext cx="875985" cy="890764"/>
            <a:chOff x="1249363" y="2044477"/>
            <a:chExt cx="1035050" cy="1052513"/>
          </a:xfrm>
        </p:grpSpPr>
        <p:sp>
          <p:nvSpPr>
            <p:cNvPr id="9" name="Oval 4"/>
            <p:cNvSpPr>
              <a:spLocks noChangeArrowheads="1"/>
            </p:cNvSpPr>
            <p:nvPr/>
          </p:nvSpPr>
          <p:spPr bwMode="gray">
            <a:xfrm>
              <a:off x="1249363" y="2044477"/>
              <a:ext cx="1035050" cy="10525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9pPr>
            </a:lstStyle>
            <a:p>
              <a:pPr eaLnBrk="1" hangingPunct="1"/>
              <a:endParaRPr lang="zh-CN" altLang="en-US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" name="Text Box 61"/>
            <p:cNvSpPr txBox="1">
              <a:spLocks noChangeArrowheads="1"/>
            </p:cNvSpPr>
            <p:nvPr/>
          </p:nvSpPr>
          <p:spPr bwMode="gray">
            <a:xfrm>
              <a:off x="1321952" y="2347700"/>
              <a:ext cx="891035" cy="4351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marL="120650" indent="-1206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dirty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  <a:cs typeface="Arial" panose="020B0604020202090204" pitchFamily="34" charset="0"/>
                </a:rPr>
                <a:t>采集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930365" y="3237866"/>
            <a:ext cx="5410199" cy="909648"/>
            <a:chOff x="929076" y="3616989"/>
            <a:chExt cx="5925247" cy="1074869"/>
          </a:xfrm>
        </p:grpSpPr>
        <p:sp>
          <p:nvSpPr>
            <p:cNvPr id="12" name="Line 58"/>
            <p:cNvSpPr>
              <a:spLocks noChangeShapeType="1"/>
            </p:cNvSpPr>
            <p:nvPr/>
          </p:nvSpPr>
          <p:spPr bwMode="black">
            <a:xfrm>
              <a:off x="2151971" y="3626743"/>
              <a:ext cx="0" cy="334962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56777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" name="Line 59"/>
            <p:cNvSpPr>
              <a:spLocks noChangeShapeType="1"/>
            </p:cNvSpPr>
            <p:nvPr/>
          </p:nvSpPr>
          <p:spPr bwMode="black">
            <a:xfrm flipH="1">
              <a:off x="1356780" y="3950138"/>
              <a:ext cx="1495221" cy="1501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prstDash val="sysDot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56777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" name="Text Box 60"/>
            <p:cNvSpPr txBox="1">
              <a:spLocks noChangeArrowheads="1"/>
            </p:cNvSpPr>
            <p:nvPr/>
          </p:nvSpPr>
          <p:spPr bwMode="auto">
            <a:xfrm>
              <a:off x="929076" y="4015416"/>
              <a:ext cx="2525880" cy="676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9pPr>
            </a:lstStyle>
            <a:p>
              <a:pPr eaLnBrk="1" hangingPunct="1">
                <a:lnSpc>
                  <a:spcPct val="130000"/>
                </a:lnSpc>
                <a:buClr>
                  <a:srgbClr val="080808"/>
                </a:buClr>
              </a:pPr>
              <a:r>
                <a:rPr lang="zh-CN" altLang="en-US" sz="1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90204" pitchFamily="34" charset="0"/>
                </a:rPr>
                <a:t>结合智能搜索引擎，自动爬取海量豆瓣评论信息</a:t>
              </a:r>
            </a:p>
          </p:txBody>
        </p:sp>
        <p:sp>
          <p:nvSpPr>
            <p:cNvPr id="15" name="Line 71"/>
            <p:cNvSpPr>
              <a:spLocks noChangeShapeType="1"/>
            </p:cNvSpPr>
            <p:nvPr/>
          </p:nvSpPr>
          <p:spPr bwMode="black">
            <a:xfrm>
              <a:off x="5648325" y="3616989"/>
              <a:ext cx="0" cy="334962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56777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" name="Line 72"/>
            <p:cNvSpPr>
              <a:spLocks noChangeShapeType="1"/>
            </p:cNvSpPr>
            <p:nvPr/>
          </p:nvSpPr>
          <p:spPr bwMode="black">
            <a:xfrm flipH="1">
              <a:off x="4837113" y="3951951"/>
              <a:ext cx="1587500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prstDash val="sysDot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56777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" name="Text Box 73"/>
            <p:cNvSpPr txBox="1">
              <a:spLocks noChangeArrowheads="1"/>
            </p:cNvSpPr>
            <p:nvPr/>
          </p:nvSpPr>
          <p:spPr bwMode="auto">
            <a:xfrm>
              <a:off x="4654610" y="4015418"/>
              <a:ext cx="2199713" cy="6745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9pPr>
            </a:lstStyle>
            <a:p>
              <a:pPr eaLnBrk="1" hangingPunct="1">
                <a:lnSpc>
                  <a:spcPct val="130000"/>
                </a:lnSpc>
                <a:buClr>
                  <a:srgbClr val="080808"/>
                </a:buClr>
              </a:pPr>
              <a:r>
                <a:rPr lang="zh-CN" altLang="en-US" sz="1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90204" pitchFamily="34" charset="0"/>
                </a:rPr>
                <a:t>根据关键词的热度，</a:t>
              </a:r>
              <a:r>
                <a:rPr lang="zh-CN" altLang="en-US" sz="1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90204" pitchFamily="34" charset="0"/>
                  <a:sym typeface="+mn-ea"/>
                </a:rPr>
                <a:t>实行排序策略统计词频信息</a:t>
              </a:r>
              <a:endParaRPr lang="zh-CN" altLang="en-US" sz="1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</a:endParaRPr>
            </a:p>
          </p:txBody>
        </p:sp>
      </p:grpSp>
      <p:grpSp>
        <p:nvGrpSpPr>
          <p:cNvPr id="18" name="Group 74"/>
          <p:cNvGrpSpPr/>
          <p:nvPr/>
        </p:nvGrpSpPr>
        <p:grpSpPr bwMode="auto">
          <a:xfrm>
            <a:off x="717223" y="2171284"/>
            <a:ext cx="7738764" cy="1061393"/>
            <a:chOff x="0" y="2006"/>
            <a:chExt cx="5760" cy="790"/>
          </a:xfrm>
          <a:effectLst/>
        </p:grpSpPr>
        <p:sp>
          <p:nvSpPr>
            <p:cNvPr id="19" name="Line 75"/>
            <p:cNvSpPr>
              <a:spLocks noChangeShapeType="1"/>
            </p:cNvSpPr>
            <p:nvPr/>
          </p:nvSpPr>
          <p:spPr bwMode="gray">
            <a:xfrm flipH="1">
              <a:off x="0" y="2405"/>
              <a:ext cx="652" cy="0"/>
            </a:xfrm>
            <a:prstGeom prst="line">
              <a:avLst/>
            </a:prstGeom>
            <a:noFill/>
            <a:ln w="28575">
              <a:solidFill>
                <a:srgbClr val="C0C0C0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56777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" name="Line 76"/>
            <p:cNvSpPr>
              <a:spLocks noChangeShapeType="1"/>
            </p:cNvSpPr>
            <p:nvPr/>
          </p:nvSpPr>
          <p:spPr bwMode="gray">
            <a:xfrm flipH="1">
              <a:off x="3839" y="2405"/>
              <a:ext cx="510" cy="0"/>
            </a:xfrm>
            <a:prstGeom prst="line">
              <a:avLst/>
            </a:prstGeom>
            <a:noFill/>
            <a:ln w="28575">
              <a:solidFill>
                <a:srgbClr val="C0C0C0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56777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" name="Arc 77"/>
            <p:cNvSpPr/>
            <p:nvPr/>
          </p:nvSpPr>
          <p:spPr bwMode="gray">
            <a:xfrm rot="16200000" flipV="1">
              <a:off x="2052" y="1833"/>
              <a:ext cx="412" cy="769"/>
            </a:xfrm>
            <a:custGeom>
              <a:avLst/>
              <a:gdLst>
                <a:gd name="T0" fmla="*/ 0 w 22794"/>
                <a:gd name="T1" fmla="*/ 0 h 43200"/>
                <a:gd name="T2" fmla="*/ 0 w 22794"/>
                <a:gd name="T3" fmla="*/ 14 h 43200"/>
                <a:gd name="T4" fmla="*/ 0 w 22794"/>
                <a:gd name="T5" fmla="*/ 7 h 43200"/>
                <a:gd name="T6" fmla="*/ 0 60000 65536"/>
                <a:gd name="T7" fmla="*/ 0 60000 65536"/>
                <a:gd name="T8" fmla="*/ 0 60000 65536"/>
                <a:gd name="T9" fmla="*/ 0 w 22794"/>
                <a:gd name="T10" fmla="*/ 0 h 43200"/>
                <a:gd name="T11" fmla="*/ 22794 w 22794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794" h="43200" fill="none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</a:path>
                <a:path w="22794" h="43200" stroke="0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  <a:lnTo>
                    <a:pt x="1194" y="21600"/>
                  </a:lnTo>
                  <a:lnTo>
                    <a:pt x="749" y="4"/>
                  </a:lnTo>
                  <a:close/>
                </a:path>
              </a:pathLst>
            </a:custGeom>
            <a:noFill/>
            <a:ln w="28575">
              <a:solidFill>
                <a:srgbClr val="C0C0C0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>
                <a:solidFill>
                  <a:srgbClr val="56777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2" name="Arc 78"/>
            <p:cNvSpPr/>
            <p:nvPr/>
          </p:nvSpPr>
          <p:spPr bwMode="gray">
            <a:xfrm rot="16200000" flipV="1">
              <a:off x="4503" y="1831"/>
              <a:ext cx="418" cy="769"/>
            </a:xfrm>
            <a:custGeom>
              <a:avLst/>
              <a:gdLst>
                <a:gd name="T0" fmla="*/ 0 w 22794"/>
                <a:gd name="T1" fmla="*/ 0 h 43200"/>
                <a:gd name="T2" fmla="*/ 0 w 22794"/>
                <a:gd name="T3" fmla="*/ 14 h 43200"/>
                <a:gd name="T4" fmla="*/ 0 w 22794"/>
                <a:gd name="T5" fmla="*/ 7 h 43200"/>
                <a:gd name="T6" fmla="*/ 0 60000 65536"/>
                <a:gd name="T7" fmla="*/ 0 60000 65536"/>
                <a:gd name="T8" fmla="*/ 0 60000 65536"/>
                <a:gd name="T9" fmla="*/ 0 w 22794"/>
                <a:gd name="T10" fmla="*/ 0 h 43200"/>
                <a:gd name="T11" fmla="*/ 22794 w 22794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794" h="43200" fill="none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</a:path>
                <a:path w="22794" h="43200" stroke="0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  <a:lnTo>
                    <a:pt x="1194" y="21600"/>
                  </a:lnTo>
                  <a:lnTo>
                    <a:pt x="749" y="4"/>
                  </a:lnTo>
                  <a:close/>
                </a:path>
              </a:pathLst>
            </a:custGeom>
            <a:noFill/>
            <a:ln w="28575">
              <a:solidFill>
                <a:srgbClr val="C0C0C0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>
                <a:solidFill>
                  <a:srgbClr val="56777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3" name="Line 79"/>
            <p:cNvSpPr>
              <a:spLocks noChangeShapeType="1"/>
            </p:cNvSpPr>
            <p:nvPr/>
          </p:nvSpPr>
          <p:spPr bwMode="gray">
            <a:xfrm flipH="1">
              <a:off x="2619" y="2405"/>
              <a:ext cx="496" cy="0"/>
            </a:xfrm>
            <a:prstGeom prst="line">
              <a:avLst/>
            </a:prstGeom>
            <a:noFill/>
            <a:ln w="28575">
              <a:solidFill>
                <a:srgbClr val="C0C0C0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56777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4" name="Arc 80"/>
            <p:cNvSpPr/>
            <p:nvPr/>
          </p:nvSpPr>
          <p:spPr bwMode="gray">
            <a:xfrm rot="5400000">
              <a:off x="3278" y="2211"/>
              <a:ext cx="400" cy="769"/>
            </a:xfrm>
            <a:custGeom>
              <a:avLst/>
              <a:gdLst>
                <a:gd name="T0" fmla="*/ 0 w 22794"/>
                <a:gd name="T1" fmla="*/ 0 h 43200"/>
                <a:gd name="T2" fmla="*/ 0 w 22794"/>
                <a:gd name="T3" fmla="*/ 14 h 43200"/>
                <a:gd name="T4" fmla="*/ 0 w 22794"/>
                <a:gd name="T5" fmla="*/ 7 h 43200"/>
                <a:gd name="T6" fmla="*/ 0 60000 65536"/>
                <a:gd name="T7" fmla="*/ 0 60000 65536"/>
                <a:gd name="T8" fmla="*/ 0 60000 65536"/>
                <a:gd name="T9" fmla="*/ 0 w 22794"/>
                <a:gd name="T10" fmla="*/ 0 h 43200"/>
                <a:gd name="T11" fmla="*/ 22794 w 22794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794" h="43200" fill="none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</a:path>
                <a:path w="22794" h="43200" stroke="0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  <a:lnTo>
                    <a:pt x="1194" y="21600"/>
                  </a:lnTo>
                  <a:lnTo>
                    <a:pt x="749" y="4"/>
                  </a:lnTo>
                  <a:close/>
                </a:path>
              </a:pathLst>
            </a:custGeom>
            <a:noFill/>
            <a:ln w="28575">
              <a:solidFill>
                <a:srgbClr val="C0C0C0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>
                <a:solidFill>
                  <a:srgbClr val="56777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5" name="Line 81"/>
            <p:cNvSpPr>
              <a:spLocks noChangeShapeType="1"/>
            </p:cNvSpPr>
            <p:nvPr/>
          </p:nvSpPr>
          <p:spPr bwMode="gray">
            <a:xfrm flipH="1">
              <a:off x="5071" y="2405"/>
              <a:ext cx="689" cy="0"/>
            </a:xfrm>
            <a:prstGeom prst="line">
              <a:avLst/>
            </a:prstGeom>
            <a:noFill/>
            <a:ln w="28575">
              <a:solidFill>
                <a:srgbClr val="C0C0C0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56777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6" name="Line 82"/>
            <p:cNvSpPr>
              <a:spLocks noChangeShapeType="1"/>
            </p:cNvSpPr>
            <p:nvPr/>
          </p:nvSpPr>
          <p:spPr bwMode="gray">
            <a:xfrm flipH="1">
              <a:off x="1377" y="2405"/>
              <a:ext cx="523" cy="0"/>
            </a:xfrm>
            <a:prstGeom prst="line">
              <a:avLst/>
            </a:prstGeom>
            <a:noFill/>
            <a:ln w="28575">
              <a:solidFill>
                <a:srgbClr val="C0C0C0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56777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7" name="Arc 83"/>
            <p:cNvSpPr/>
            <p:nvPr/>
          </p:nvSpPr>
          <p:spPr bwMode="gray">
            <a:xfrm rot="5400000">
              <a:off x="815" y="2211"/>
              <a:ext cx="400" cy="769"/>
            </a:xfrm>
            <a:custGeom>
              <a:avLst/>
              <a:gdLst>
                <a:gd name="T0" fmla="*/ 0 w 22794"/>
                <a:gd name="T1" fmla="*/ 0 h 43200"/>
                <a:gd name="T2" fmla="*/ 0 w 22794"/>
                <a:gd name="T3" fmla="*/ 14 h 43200"/>
                <a:gd name="T4" fmla="*/ 0 w 22794"/>
                <a:gd name="T5" fmla="*/ 7 h 43200"/>
                <a:gd name="T6" fmla="*/ 0 60000 65536"/>
                <a:gd name="T7" fmla="*/ 0 60000 65536"/>
                <a:gd name="T8" fmla="*/ 0 60000 65536"/>
                <a:gd name="T9" fmla="*/ 0 w 22794"/>
                <a:gd name="T10" fmla="*/ 0 h 43200"/>
                <a:gd name="T11" fmla="*/ 22794 w 22794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794" h="43200" fill="none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</a:path>
                <a:path w="22794" h="43200" stroke="0" extrusionOk="0">
                  <a:moveTo>
                    <a:pt x="749" y="4"/>
                  </a:moveTo>
                  <a:cubicBezTo>
                    <a:pt x="897" y="1"/>
                    <a:pt x="1045" y="-1"/>
                    <a:pt x="1194" y="0"/>
                  </a:cubicBezTo>
                  <a:cubicBezTo>
                    <a:pt x="13123" y="0"/>
                    <a:pt x="22794" y="9670"/>
                    <a:pt x="22794" y="21600"/>
                  </a:cubicBezTo>
                  <a:cubicBezTo>
                    <a:pt x="22794" y="33529"/>
                    <a:pt x="13123" y="43200"/>
                    <a:pt x="1194" y="43200"/>
                  </a:cubicBezTo>
                  <a:cubicBezTo>
                    <a:pt x="795" y="43200"/>
                    <a:pt x="397" y="43188"/>
                    <a:pt x="0" y="43166"/>
                  </a:cubicBezTo>
                  <a:lnTo>
                    <a:pt x="1194" y="21600"/>
                  </a:lnTo>
                  <a:lnTo>
                    <a:pt x="749" y="4"/>
                  </a:lnTo>
                  <a:close/>
                </a:path>
              </a:pathLst>
            </a:custGeom>
            <a:noFill/>
            <a:ln w="28575">
              <a:solidFill>
                <a:srgbClr val="C0C0C0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>
                <a:solidFill>
                  <a:srgbClr val="56777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913017" y="2266675"/>
            <a:ext cx="884046" cy="890764"/>
            <a:chOff x="5149850" y="2044477"/>
            <a:chExt cx="1044575" cy="1052513"/>
          </a:xfrm>
        </p:grpSpPr>
        <p:sp>
          <p:nvSpPr>
            <p:cNvPr id="29" name="Oval 4"/>
            <p:cNvSpPr>
              <a:spLocks noChangeArrowheads="1"/>
            </p:cNvSpPr>
            <p:nvPr/>
          </p:nvSpPr>
          <p:spPr bwMode="gray">
            <a:xfrm>
              <a:off x="5153025" y="2044477"/>
              <a:ext cx="1035050" cy="105251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9pPr>
            </a:lstStyle>
            <a:p>
              <a:pPr eaLnBrk="1" hangingPunct="1"/>
              <a:endParaRPr lang="zh-CN" altLang="en-US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0" name="Text Box 61"/>
            <p:cNvSpPr txBox="1">
              <a:spLocks noChangeArrowheads="1"/>
            </p:cNvSpPr>
            <p:nvPr/>
          </p:nvSpPr>
          <p:spPr bwMode="gray">
            <a:xfrm>
              <a:off x="5149850" y="2326845"/>
              <a:ext cx="1044575" cy="4351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120650" indent="-1206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dirty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  <a:cs typeface="Arial" panose="020B0604020202090204" pitchFamily="34" charset="0"/>
                </a:rPr>
                <a:t>统计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6570940" y="2266675"/>
            <a:ext cx="884046" cy="890764"/>
            <a:chOff x="7108825" y="2044477"/>
            <a:chExt cx="1044575" cy="1052513"/>
          </a:xfrm>
        </p:grpSpPr>
        <p:sp>
          <p:nvSpPr>
            <p:cNvPr id="32" name="Oval 4"/>
            <p:cNvSpPr>
              <a:spLocks noChangeArrowheads="1"/>
            </p:cNvSpPr>
            <p:nvPr/>
          </p:nvSpPr>
          <p:spPr bwMode="gray">
            <a:xfrm>
              <a:off x="7112000" y="2044477"/>
              <a:ext cx="1035050" cy="105251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9pPr>
            </a:lstStyle>
            <a:p>
              <a:pPr eaLnBrk="1" hangingPunct="1"/>
              <a:endParaRPr lang="zh-CN" altLang="en-US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3" name="Text Box 61"/>
            <p:cNvSpPr txBox="1">
              <a:spLocks noChangeArrowheads="1"/>
            </p:cNvSpPr>
            <p:nvPr/>
          </p:nvSpPr>
          <p:spPr bwMode="gray">
            <a:xfrm>
              <a:off x="7108825" y="2326845"/>
              <a:ext cx="1044575" cy="4351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120650" indent="-1206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dirty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  <a:cs typeface="Arial" panose="020B0604020202090204" pitchFamily="34" charset="0"/>
                </a:rPr>
                <a:t>反馈</a:t>
              </a: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3273904" y="2266675"/>
            <a:ext cx="884046" cy="890764"/>
            <a:chOff x="3213100" y="2044477"/>
            <a:chExt cx="1044575" cy="1052513"/>
          </a:xfrm>
        </p:grpSpPr>
        <p:sp>
          <p:nvSpPr>
            <p:cNvPr id="35" name="Oval 4"/>
            <p:cNvSpPr>
              <a:spLocks noChangeArrowheads="1"/>
            </p:cNvSpPr>
            <p:nvPr/>
          </p:nvSpPr>
          <p:spPr bwMode="gray">
            <a:xfrm>
              <a:off x="3216275" y="2044477"/>
              <a:ext cx="1035050" cy="105251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9pPr>
            </a:lstStyle>
            <a:p>
              <a:pPr eaLnBrk="1" hangingPunct="1"/>
              <a:endParaRPr lang="zh-CN" altLang="en-US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6" name="Text Box 61"/>
            <p:cNvSpPr txBox="1">
              <a:spLocks noChangeArrowheads="1"/>
            </p:cNvSpPr>
            <p:nvPr/>
          </p:nvSpPr>
          <p:spPr bwMode="gray">
            <a:xfrm>
              <a:off x="3213100" y="2326845"/>
              <a:ext cx="1044575" cy="4351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120650" indent="-1206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dirty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  <a:cs typeface="Arial" panose="020B0604020202090204" pitchFamily="34" charset="0"/>
                </a:rPr>
                <a:t>提取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2488146" y="1238141"/>
            <a:ext cx="5577205" cy="950609"/>
            <a:chOff x="2284661" y="1253927"/>
            <a:chExt cx="6589937" cy="1123224"/>
          </a:xfrm>
        </p:grpSpPr>
        <p:sp>
          <p:nvSpPr>
            <p:cNvPr id="38" name="Line 65"/>
            <p:cNvSpPr>
              <a:spLocks noChangeShapeType="1"/>
            </p:cNvSpPr>
            <p:nvPr/>
          </p:nvSpPr>
          <p:spPr bwMode="black">
            <a:xfrm>
              <a:off x="7632700" y="2042189"/>
              <a:ext cx="0" cy="334962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56777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9" name="Line 66"/>
            <p:cNvSpPr>
              <a:spLocks noChangeShapeType="1"/>
            </p:cNvSpPr>
            <p:nvPr/>
          </p:nvSpPr>
          <p:spPr bwMode="black">
            <a:xfrm flipH="1">
              <a:off x="6769100" y="2040601"/>
              <a:ext cx="1631950" cy="0"/>
            </a:xfrm>
            <a:prstGeom prst="line">
              <a:avLst/>
            </a:prstGeom>
            <a:noFill/>
            <a:ln w="19050">
              <a:solidFill>
                <a:schemeClr val="tx2"/>
              </a:solidFill>
              <a:prstDash val="sysDot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56777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0" name="Line 69"/>
            <p:cNvSpPr>
              <a:spLocks noChangeShapeType="1"/>
            </p:cNvSpPr>
            <p:nvPr/>
          </p:nvSpPr>
          <p:spPr bwMode="black">
            <a:xfrm flipH="1">
              <a:off x="2809875" y="1995686"/>
              <a:ext cx="177165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sysDot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56777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1" name="Text Box 70"/>
            <p:cNvSpPr txBox="1">
              <a:spLocks noChangeArrowheads="1"/>
            </p:cNvSpPr>
            <p:nvPr/>
          </p:nvSpPr>
          <p:spPr bwMode="auto">
            <a:xfrm>
              <a:off x="2284661" y="1253927"/>
              <a:ext cx="3043241" cy="674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9pPr>
            </a:lstStyle>
            <a:p>
              <a:pPr eaLnBrk="1" hangingPunct="1">
                <a:lnSpc>
                  <a:spcPct val="130000"/>
                </a:lnSpc>
                <a:buClr>
                  <a:srgbClr val="080808"/>
                </a:buClr>
              </a:pPr>
              <a:r>
                <a:rPr lang="zh-CN" altLang="en-US" sz="1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90204" pitchFamily="34" charset="0"/>
                  <a:sym typeface="+mn-ea"/>
                </a:rPr>
                <a:t>综合结巴分词及人工建立停用词库，提取关键词，精准了解用户需求</a:t>
              </a:r>
            </a:p>
          </p:txBody>
        </p:sp>
        <p:sp>
          <p:nvSpPr>
            <p:cNvPr id="42" name="Line 71"/>
            <p:cNvSpPr>
              <a:spLocks noChangeShapeType="1"/>
            </p:cNvSpPr>
            <p:nvPr/>
          </p:nvSpPr>
          <p:spPr bwMode="black">
            <a:xfrm>
              <a:off x="3736975" y="1995686"/>
              <a:ext cx="0" cy="33496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56777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3" name="Text Box 70"/>
            <p:cNvSpPr txBox="1">
              <a:spLocks noChangeArrowheads="1"/>
            </p:cNvSpPr>
            <p:nvPr/>
          </p:nvSpPr>
          <p:spPr bwMode="auto">
            <a:xfrm>
              <a:off x="6471368" y="1367223"/>
              <a:ext cx="2403230" cy="674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</a:defRPr>
              </a:lvl9pPr>
            </a:lstStyle>
            <a:p>
              <a:pPr eaLnBrk="1" hangingPunct="1">
                <a:lnSpc>
                  <a:spcPct val="130000"/>
                </a:lnSpc>
                <a:buClr>
                  <a:srgbClr val="080808"/>
                </a:buClr>
              </a:pPr>
              <a:r>
                <a:rPr lang="zh-CN" altLang="en-US" sz="1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90204" pitchFamily="34" charset="0"/>
                </a:rPr>
                <a:t>反馈为词云图可视化效果，直观清晰</a:t>
              </a:r>
            </a:p>
          </p:txBody>
        </p:sp>
      </p:grpSp>
      <p:grpSp>
        <p:nvGrpSpPr>
          <p:cNvPr id="4" name="组合 3"/>
          <p:cNvGrpSpPr/>
          <p:nvPr/>
        </p:nvGrpSpPr>
        <p:grpSpPr bwMode="auto">
          <a:xfrm rot="5400000">
            <a:off x="1893570" y="3573145"/>
            <a:ext cx="219710" cy="1365250"/>
            <a:chOff x="4013318" y="2665635"/>
            <a:chExt cx="3060168" cy="2117398"/>
          </a:xfrm>
        </p:grpSpPr>
        <p:cxnSp>
          <p:nvCxnSpPr>
            <p:cNvPr id="44" name="直接连接符 43"/>
            <p:cNvCxnSpPr/>
            <p:nvPr/>
          </p:nvCxnSpPr>
          <p:spPr>
            <a:xfrm flipH="1">
              <a:off x="4151407" y="2665635"/>
              <a:ext cx="2922079" cy="2412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 flipH="1" flipV="1">
              <a:off x="4151407" y="4535421"/>
              <a:ext cx="2922079" cy="2476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 flipH="1">
              <a:off x="4013318" y="3708461"/>
              <a:ext cx="3060168" cy="1095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文本框 46"/>
          <p:cNvSpPr txBox="1"/>
          <p:nvPr/>
        </p:nvSpPr>
        <p:spPr>
          <a:xfrm>
            <a:off x="865505" y="4365625"/>
            <a:ext cx="329247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n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itchFamily="34" charset="-122"/>
                <a:ea typeface="微软雅黑" pitchFamily="34" charset="-122"/>
                <a:cs typeface="Arial" panose="020B0604020202090204" pitchFamily="34" charset="0"/>
              </a:rPr>
              <a:t>豆瓣电影   豆瓣读书  豆瓣音乐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">
        <p:fade/>
      </p:transition>
    </mc:Choice>
    <mc:Fallback xmlns="">
      <p:transition spd="med" advClick="0" advTm="6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"/>
          <p:cNvSpPr txBox="1"/>
          <p:nvPr/>
        </p:nvSpPr>
        <p:spPr>
          <a:xfrm>
            <a:off x="4961885" y="313085"/>
            <a:ext cx="3495354" cy="457200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9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9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核心优势</a:t>
            </a:r>
          </a:p>
        </p:txBody>
      </p:sp>
      <p:cxnSp>
        <p:nvCxnSpPr>
          <p:cNvPr id="7" name="Straight Connector 12"/>
          <p:cNvCxnSpPr/>
          <p:nvPr/>
        </p:nvCxnSpPr>
        <p:spPr>
          <a:xfrm>
            <a:off x="8456792" y="312946"/>
            <a:ext cx="0" cy="53949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reeform 195"/>
          <p:cNvSpPr/>
          <p:nvPr/>
        </p:nvSpPr>
        <p:spPr bwMode="auto">
          <a:xfrm flipH="1">
            <a:off x="1430705" y="1460654"/>
            <a:ext cx="1879467" cy="300476"/>
          </a:xfrm>
          <a:custGeom>
            <a:avLst/>
            <a:gdLst/>
            <a:ahLst/>
            <a:cxnLst>
              <a:cxn ang="0">
                <a:pos x="5" y="158"/>
              </a:cxn>
              <a:cxn ang="0">
                <a:pos x="0" y="153"/>
              </a:cxn>
              <a:cxn ang="0">
                <a:pos x="151" y="0"/>
              </a:cxn>
              <a:cxn ang="0">
                <a:pos x="1061" y="0"/>
              </a:cxn>
              <a:cxn ang="0">
                <a:pos x="1061" y="9"/>
              </a:cxn>
              <a:cxn ang="0">
                <a:pos x="156" y="9"/>
              </a:cxn>
              <a:cxn ang="0">
                <a:pos x="5" y="158"/>
              </a:cxn>
            </a:cxnLst>
            <a:rect l="0" t="0" r="r" b="b"/>
            <a:pathLst>
              <a:path w="1061" h="158">
                <a:moveTo>
                  <a:pt x="5" y="158"/>
                </a:moveTo>
                <a:lnTo>
                  <a:pt x="0" y="153"/>
                </a:lnTo>
                <a:lnTo>
                  <a:pt x="151" y="0"/>
                </a:lnTo>
                <a:lnTo>
                  <a:pt x="1061" y="0"/>
                </a:lnTo>
                <a:lnTo>
                  <a:pt x="1061" y="9"/>
                </a:lnTo>
                <a:lnTo>
                  <a:pt x="156" y="9"/>
                </a:lnTo>
                <a:lnTo>
                  <a:pt x="5" y="158"/>
                </a:lnTo>
                <a:close/>
              </a:path>
            </a:pathLst>
          </a:custGeom>
          <a:solidFill>
            <a:schemeClr val="tx1"/>
          </a:solidFill>
          <a:ln w="6350">
            <a:noFill/>
            <a:round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50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3321767" y="1637798"/>
            <a:ext cx="1805385" cy="1193753"/>
            <a:chOff x="3286022" y="2159698"/>
            <a:chExt cx="2407180" cy="1591671"/>
          </a:xfrm>
          <a:solidFill>
            <a:schemeClr val="tx1"/>
          </a:solidFill>
        </p:grpSpPr>
        <p:grpSp>
          <p:nvGrpSpPr>
            <p:cNvPr id="10" name="组合 9"/>
            <p:cNvGrpSpPr/>
            <p:nvPr/>
          </p:nvGrpSpPr>
          <p:grpSpPr>
            <a:xfrm>
              <a:off x="3472842" y="2159698"/>
              <a:ext cx="2220360" cy="1591671"/>
              <a:chOff x="3472842" y="2159698"/>
              <a:chExt cx="2220360" cy="1591671"/>
            </a:xfrm>
            <a:grpFill/>
          </p:grpSpPr>
          <p:sp>
            <p:nvSpPr>
              <p:cNvPr id="12" name="Freeform 15"/>
              <p:cNvSpPr/>
              <p:nvPr/>
            </p:nvSpPr>
            <p:spPr bwMode="auto">
              <a:xfrm>
                <a:off x="3472842" y="2159698"/>
                <a:ext cx="2220360" cy="1591671"/>
              </a:xfrm>
              <a:custGeom>
                <a:avLst/>
                <a:gdLst>
                  <a:gd name="T0" fmla="*/ 779 w 779"/>
                  <a:gd name="T1" fmla="*/ 314 h 558"/>
                  <a:gd name="T2" fmla="*/ 700 w 779"/>
                  <a:gd name="T3" fmla="*/ 401 h 558"/>
                  <a:gd name="T4" fmla="*/ 528 w 779"/>
                  <a:gd name="T5" fmla="*/ 513 h 558"/>
                  <a:gd name="T6" fmla="*/ 299 w 779"/>
                  <a:gd name="T7" fmla="*/ 548 h 558"/>
                  <a:gd name="T8" fmla="*/ 97 w 779"/>
                  <a:gd name="T9" fmla="*/ 449 h 558"/>
                  <a:gd name="T10" fmla="*/ 89 w 779"/>
                  <a:gd name="T11" fmla="*/ 441 h 558"/>
                  <a:gd name="T12" fmla="*/ 18 w 779"/>
                  <a:gd name="T13" fmla="*/ 313 h 558"/>
                  <a:gd name="T14" fmla="*/ 4 w 779"/>
                  <a:gd name="T15" fmla="*/ 176 h 558"/>
                  <a:gd name="T16" fmla="*/ 36 w 779"/>
                  <a:gd name="T17" fmla="*/ 67 h 558"/>
                  <a:gd name="T18" fmla="*/ 95 w 779"/>
                  <a:gd name="T19" fmla="*/ 10 h 558"/>
                  <a:gd name="T20" fmla="*/ 163 w 779"/>
                  <a:gd name="T21" fmla="*/ 5 h 558"/>
                  <a:gd name="T22" fmla="*/ 227 w 779"/>
                  <a:gd name="T23" fmla="*/ 31 h 558"/>
                  <a:gd name="T24" fmla="*/ 287 w 779"/>
                  <a:gd name="T25" fmla="*/ 72 h 558"/>
                  <a:gd name="T26" fmla="*/ 341 w 779"/>
                  <a:gd name="T27" fmla="*/ 121 h 558"/>
                  <a:gd name="T28" fmla="*/ 344 w 779"/>
                  <a:gd name="T29" fmla="*/ 126 h 558"/>
                  <a:gd name="T30" fmla="*/ 431 w 779"/>
                  <a:gd name="T31" fmla="*/ 219 h 558"/>
                  <a:gd name="T32" fmla="*/ 551 w 779"/>
                  <a:gd name="T33" fmla="*/ 296 h 558"/>
                  <a:gd name="T34" fmla="*/ 687 w 779"/>
                  <a:gd name="T35" fmla="*/ 323 h 558"/>
                  <a:gd name="T36" fmla="*/ 779 w 779"/>
                  <a:gd name="T37" fmla="*/ 314 h 5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79" h="558">
                    <a:moveTo>
                      <a:pt x="779" y="314"/>
                    </a:moveTo>
                    <a:cubicBezTo>
                      <a:pt x="768" y="328"/>
                      <a:pt x="742" y="362"/>
                      <a:pt x="700" y="401"/>
                    </a:cubicBezTo>
                    <a:cubicBezTo>
                      <a:pt x="658" y="440"/>
                      <a:pt x="599" y="484"/>
                      <a:pt x="528" y="513"/>
                    </a:cubicBezTo>
                    <a:cubicBezTo>
                      <a:pt x="458" y="543"/>
                      <a:pt x="376" y="558"/>
                      <a:pt x="299" y="548"/>
                    </a:cubicBezTo>
                    <a:cubicBezTo>
                      <a:pt x="221" y="538"/>
                      <a:pt x="148" y="502"/>
                      <a:pt x="97" y="449"/>
                    </a:cubicBezTo>
                    <a:cubicBezTo>
                      <a:pt x="94" y="446"/>
                      <a:pt x="91" y="444"/>
                      <a:pt x="89" y="441"/>
                    </a:cubicBezTo>
                    <a:cubicBezTo>
                      <a:pt x="56" y="404"/>
                      <a:pt x="32" y="359"/>
                      <a:pt x="18" y="313"/>
                    </a:cubicBezTo>
                    <a:cubicBezTo>
                      <a:pt x="4" y="266"/>
                      <a:pt x="0" y="218"/>
                      <a:pt x="4" y="176"/>
                    </a:cubicBezTo>
                    <a:cubicBezTo>
                      <a:pt x="8" y="133"/>
                      <a:pt x="20" y="95"/>
                      <a:pt x="36" y="67"/>
                    </a:cubicBezTo>
                    <a:cubicBezTo>
                      <a:pt x="52" y="39"/>
                      <a:pt x="72" y="20"/>
                      <a:pt x="95" y="10"/>
                    </a:cubicBezTo>
                    <a:cubicBezTo>
                      <a:pt x="118" y="0"/>
                      <a:pt x="141" y="0"/>
                      <a:pt x="163" y="5"/>
                    </a:cubicBezTo>
                    <a:cubicBezTo>
                      <a:pt x="185" y="10"/>
                      <a:pt x="207" y="20"/>
                      <a:pt x="227" y="31"/>
                    </a:cubicBezTo>
                    <a:cubicBezTo>
                      <a:pt x="248" y="43"/>
                      <a:pt x="268" y="57"/>
                      <a:pt x="287" y="72"/>
                    </a:cubicBezTo>
                    <a:cubicBezTo>
                      <a:pt x="306" y="86"/>
                      <a:pt x="324" y="103"/>
                      <a:pt x="341" y="121"/>
                    </a:cubicBezTo>
                    <a:cubicBezTo>
                      <a:pt x="342" y="123"/>
                      <a:pt x="343" y="124"/>
                      <a:pt x="344" y="126"/>
                    </a:cubicBezTo>
                    <a:cubicBezTo>
                      <a:pt x="370" y="153"/>
                      <a:pt x="397" y="188"/>
                      <a:pt x="431" y="219"/>
                    </a:cubicBezTo>
                    <a:cubicBezTo>
                      <a:pt x="464" y="250"/>
                      <a:pt x="505" y="278"/>
                      <a:pt x="551" y="296"/>
                    </a:cubicBezTo>
                    <a:cubicBezTo>
                      <a:pt x="596" y="315"/>
                      <a:pt x="645" y="323"/>
                      <a:pt x="687" y="323"/>
                    </a:cubicBezTo>
                    <a:cubicBezTo>
                      <a:pt x="730" y="324"/>
                      <a:pt x="765" y="316"/>
                      <a:pt x="779" y="3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13" name="Freeform 26"/>
              <p:cNvSpPr>
                <a:spLocks noEditPoints="1"/>
              </p:cNvSpPr>
              <p:nvPr/>
            </p:nvSpPr>
            <p:spPr bwMode="auto">
              <a:xfrm>
                <a:off x="4085024" y="2495366"/>
                <a:ext cx="103177" cy="111431"/>
              </a:xfrm>
              <a:custGeom>
                <a:avLst/>
                <a:gdLst>
                  <a:gd name="T0" fmla="*/ 25 w 36"/>
                  <a:gd name="T1" fmla="*/ 0 h 39"/>
                  <a:gd name="T2" fmla="*/ 11 w 36"/>
                  <a:gd name="T3" fmla="*/ 0 h 39"/>
                  <a:gd name="T4" fmla="*/ 0 w 36"/>
                  <a:gd name="T5" fmla="*/ 11 h 39"/>
                  <a:gd name="T6" fmla="*/ 0 w 36"/>
                  <a:gd name="T7" fmla="*/ 28 h 39"/>
                  <a:gd name="T8" fmla="*/ 11 w 36"/>
                  <a:gd name="T9" fmla="*/ 39 h 39"/>
                  <a:gd name="T10" fmla="*/ 25 w 36"/>
                  <a:gd name="T11" fmla="*/ 39 h 39"/>
                  <a:gd name="T12" fmla="*/ 36 w 36"/>
                  <a:gd name="T13" fmla="*/ 28 h 39"/>
                  <a:gd name="T14" fmla="*/ 36 w 36"/>
                  <a:gd name="T15" fmla="*/ 11 h 39"/>
                  <a:gd name="T16" fmla="*/ 25 w 36"/>
                  <a:gd name="T17" fmla="*/ 0 h 39"/>
                  <a:gd name="T18" fmla="*/ 35 w 36"/>
                  <a:gd name="T19" fmla="*/ 27 h 39"/>
                  <a:gd name="T20" fmla="*/ 24 w 36"/>
                  <a:gd name="T21" fmla="*/ 37 h 39"/>
                  <a:gd name="T22" fmla="*/ 12 w 36"/>
                  <a:gd name="T23" fmla="*/ 37 h 39"/>
                  <a:gd name="T24" fmla="*/ 2 w 36"/>
                  <a:gd name="T25" fmla="*/ 27 h 39"/>
                  <a:gd name="T26" fmla="*/ 2 w 36"/>
                  <a:gd name="T27" fmla="*/ 12 h 39"/>
                  <a:gd name="T28" fmla="*/ 12 w 36"/>
                  <a:gd name="T29" fmla="*/ 2 h 39"/>
                  <a:gd name="T30" fmla="*/ 24 w 36"/>
                  <a:gd name="T31" fmla="*/ 2 h 39"/>
                  <a:gd name="T32" fmla="*/ 35 w 36"/>
                  <a:gd name="T33" fmla="*/ 12 h 39"/>
                  <a:gd name="T34" fmla="*/ 35 w 36"/>
                  <a:gd name="T35" fmla="*/ 2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6" h="39">
                    <a:moveTo>
                      <a:pt x="25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34"/>
                      <a:pt x="5" y="39"/>
                      <a:pt x="11" y="39"/>
                    </a:cubicBezTo>
                    <a:cubicBezTo>
                      <a:pt x="25" y="39"/>
                      <a:pt x="25" y="39"/>
                      <a:pt x="25" y="39"/>
                    </a:cubicBezTo>
                    <a:cubicBezTo>
                      <a:pt x="31" y="39"/>
                      <a:pt x="36" y="34"/>
                      <a:pt x="36" y="28"/>
                    </a:cubicBezTo>
                    <a:cubicBezTo>
                      <a:pt x="36" y="11"/>
                      <a:pt x="36" y="11"/>
                      <a:pt x="36" y="11"/>
                    </a:cubicBezTo>
                    <a:cubicBezTo>
                      <a:pt x="36" y="5"/>
                      <a:pt x="31" y="0"/>
                      <a:pt x="25" y="0"/>
                    </a:cubicBezTo>
                    <a:close/>
                    <a:moveTo>
                      <a:pt x="35" y="27"/>
                    </a:moveTo>
                    <a:cubicBezTo>
                      <a:pt x="35" y="33"/>
                      <a:pt x="30" y="37"/>
                      <a:pt x="24" y="37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6" y="37"/>
                      <a:pt x="2" y="33"/>
                      <a:pt x="2" y="27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6"/>
                      <a:pt x="6" y="2"/>
                      <a:pt x="12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30" y="2"/>
                      <a:pt x="35" y="6"/>
                      <a:pt x="35" y="12"/>
                    </a:cubicBezTo>
                    <a:lnTo>
                      <a:pt x="35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015">
                  <a:solidFill>
                    <a:schemeClr val="accent1"/>
                  </a:solidFill>
                  <a:latin typeface="Century Gothic" panose="020B0502020202020204" pitchFamily="34" charset="0"/>
                </a:endParaRPr>
              </a:p>
            </p:txBody>
          </p:sp>
        </p:grpSp>
        <p:sp>
          <p:nvSpPr>
            <p:cNvPr id="11" name="Oval 196"/>
            <p:cNvSpPr>
              <a:spLocks noChangeArrowheads="1"/>
            </p:cNvSpPr>
            <p:nvPr/>
          </p:nvSpPr>
          <p:spPr bwMode="auto">
            <a:xfrm rot="17758666" flipH="1">
              <a:off x="3296644" y="2202189"/>
              <a:ext cx="288700" cy="309943"/>
            </a:xfrm>
            <a:prstGeom prst="triangle">
              <a:avLst/>
            </a:pr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50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1321435" y="1016000"/>
            <a:ext cx="2292350" cy="36830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l"/>
            <a:r>
              <a:rPr lang="zh-CN" altLang="en-US" sz="1800" dirty="0">
                <a:latin typeface="Century Gothic" panose="020B0502020202020204" pitchFamily="34" charset="0"/>
                <a:ea typeface="汉仪特细等线简" panose="02010604000101010101" pitchFamily="2" charset="-122"/>
              </a:rPr>
              <a:t>多层次</a:t>
            </a:r>
            <a:r>
              <a:rPr lang="zh-CN" altLang="en-US" dirty="0">
                <a:latin typeface="Century Gothic" panose="020B0502020202020204" pitchFamily="34" charset="0"/>
                <a:ea typeface="汉仪特细等线简" panose="02010604000101010101" pitchFamily="2" charset="-122"/>
                <a:sym typeface="+mn-ea"/>
              </a:rPr>
              <a:t>多维度</a:t>
            </a:r>
            <a:endParaRPr lang="zh-CN" altLang="en-US" sz="1800" dirty="0">
              <a:latin typeface="Century Gothic" panose="020B0502020202020204" pitchFamily="34" charset="0"/>
              <a:ea typeface="汉仪特细等线简" panose="0201060400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35951" y="603553"/>
            <a:ext cx="1416368" cy="560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15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综合豆瓣电影、音乐、读书</a:t>
            </a:r>
            <a:r>
              <a:rPr lang="zh-CN" altLang="en-US" sz="1015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，更大程度地满足用户的搜索需求</a:t>
            </a:r>
            <a:r>
              <a:rPr lang="en-US" altLang="zh-CN" sz="1015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 </a:t>
            </a:r>
            <a:endParaRPr lang="zh-CN" altLang="en-US" sz="1015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Freeform 195"/>
          <p:cNvSpPr/>
          <p:nvPr/>
        </p:nvSpPr>
        <p:spPr bwMode="auto">
          <a:xfrm flipH="1">
            <a:off x="1182940" y="2945359"/>
            <a:ext cx="1879467" cy="300476"/>
          </a:xfrm>
          <a:custGeom>
            <a:avLst/>
            <a:gdLst/>
            <a:ahLst/>
            <a:cxnLst>
              <a:cxn ang="0">
                <a:pos x="5" y="158"/>
              </a:cxn>
              <a:cxn ang="0">
                <a:pos x="0" y="153"/>
              </a:cxn>
              <a:cxn ang="0">
                <a:pos x="151" y="0"/>
              </a:cxn>
              <a:cxn ang="0">
                <a:pos x="1061" y="0"/>
              </a:cxn>
              <a:cxn ang="0">
                <a:pos x="1061" y="9"/>
              </a:cxn>
              <a:cxn ang="0">
                <a:pos x="156" y="9"/>
              </a:cxn>
              <a:cxn ang="0">
                <a:pos x="5" y="158"/>
              </a:cxn>
            </a:cxnLst>
            <a:rect l="0" t="0" r="r" b="b"/>
            <a:pathLst>
              <a:path w="1061" h="158">
                <a:moveTo>
                  <a:pt x="5" y="158"/>
                </a:moveTo>
                <a:lnTo>
                  <a:pt x="0" y="153"/>
                </a:lnTo>
                <a:lnTo>
                  <a:pt x="151" y="0"/>
                </a:lnTo>
                <a:lnTo>
                  <a:pt x="1061" y="0"/>
                </a:lnTo>
                <a:lnTo>
                  <a:pt x="1061" y="9"/>
                </a:lnTo>
                <a:lnTo>
                  <a:pt x="156" y="9"/>
                </a:lnTo>
                <a:lnTo>
                  <a:pt x="5" y="158"/>
                </a:lnTo>
                <a:close/>
              </a:path>
            </a:pathLst>
          </a:custGeom>
          <a:solidFill>
            <a:schemeClr val="tx2"/>
          </a:solidFill>
          <a:ln w="9525">
            <a:noFill/>
            <a:round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50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187432" y="2818138"/>
            <a:ext cx="2055278" cy="1474394"/>
            <a:chOff x="3106909" y="3733485"/>
            <a:chExt cx="2740370" cy="1965858"/>
          </a:xfrm>
          <a:solidFill>
            <a:schemeClr val="tx2"/>
          </a:solidFill>
        </p:grpSpPr>
        <p:sp>
          <p:nvSpPr>
            <p:cNvPr id="18" name="Freeform 7"/>
            <p:cNvSpPr/>
            <p:nvPr/>
          </p:nvSpPr>
          <p:spPr bwMode="auto">
            <a:xfrm>
              <a:off x="3106909" y="3733485"/>
              <a:ext cx="2740370" cy="1965858"/>
            </a:xfrm>
            <a:custGeom>
              <a:avLst/>
              <a:gdLst>
                <a:gd name="T0" fmla="*/ 961 w 961"/>
                <a:gd name="T1" fmla="*/ 388 h 689"/>
                <a:gd name="T2" fmla="*/ 863 w 961"/>
                <a:gd name="T3" fmla="*/ 495 h 689"/>
                <a:gd name="T4" fmla="*/ 652 w 961"/>
                <a:gd name="T5" fmla="*/ 633 h 689"/>
                <a:gd name="T6" fmla="*/ 368 w 961"/>
                <a:gd name="T7" fmla="*/ 676 h 689"/>
                <a:gd name="T8" fmla="*/ 119 w 961"/>
                <a:gd name="T9" fmla="*/ 554 h 689"/>
                <a:gd name="T10" fmla="*/ 109 w 961"/>
                <a:gd name="T11" fmla="*/ 544 h 689"/>
                <a:gd name="T12" fmla="*/ 22 w 961"/>
                <a:gd name="T13" fmla="*/ 386 h 689"/>
                <a:gd name="T14" fmla="*/ 5 w 961"/>
                <a:gd name="T15" fmla="*/ 217 h 689"/>
                <a:gd name="T16" fmla="*/ 44 w 961"/>
                <a:gd name="T17" fmla="*/ 83 h 689"/>
                <a:gd name="T18" fmla="*/ 117 w 961"/>
                <a:gd name="T19" fmla="*/ 12 h 689"/>
                <a:gd name="T20" fmla="*/ 201 w 961"/>
                <a:gd name="T21" fmla="*/ 6 h 689"/>
                <a:gd name="T22" fmla="*/ 280 w 961"/>
                <a:gd name="T23" fmla="*/ 39 h 689"/>
                <a:gd name="T24" fmla="*/ 354 w 961"/>
                <a:gd name="T25" fmla="*/ 89 h 689"/>
                <a:gd name="T26" fmla="*/ 420 w 961"/>
                <a:gd name="T27" fmla="*/ 150 h 689"/>
                <a:gd name="T28" fmla="*/ 425 w 961"/>
                <a:gd name="T29" fmla="*/ 155 h 689"/>
                <a:gd name="T30" fmla="*/ 531 w 961"/>
                <a:gd name="T31" fmla="*/ 270 h 689"/>
                <a:gd name="T32" fmla="*/ 679 w 961"/>
                <a:gd name="T33" fmla="*/ 366 h 689"/>
                <a:gd name="T34" fmla="*/ 848 w 961"/>
                <a:gd name="T35" fmla="*/ 399 h 689"/>
                <a:gd name="T36" fmla="*/ 961 w 961"/>
                <a:gd name="T37" fmla="*/ 388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1" h="689">
                  <a:moveTo>
                    <a:pt x="961" y="388"/>
                  </a:moveTo>
                  <a:cubicBezTo>
                    <a:pt x="947" y="405"/>
                    <a:pt x="915" y="447"/>
                    <a:pt x="863" y="495"/>
                  </a:cubicBezTo>
                  <a:cubicBezTo>
                    <a:pt x="811" y="543"/>
                    <a:pt x="739" y="597"/>
                    <a:pt x="652" y="633"/>
                  </a:cubicBezTo>
                  <a:cubicBezTo>
                    <a:pt x="565" y="670"/>
                    <a:pt x="464" y="689"/>
                    <a:pt x="368" y="676"/>
                  </a:cubicBezTo>
                  <a:cubicBezTo>
                    <a:pt x="273" y="664"/>
                    <a:pt x="182" y="620"/>
                    <a:pt x="119" y="554"/>
                  </a:cubicBezTo>
                  <a:cubicBezTo>
                    <a:pt x="116" y="551"/>
                    <a:pt x="113" y="547"/>
                    <a:pt x="109" y="544"/>
                  </a:cubicBezTo>
                  <a:cubicBezTo>
                    <a:pt x="68" y="499"/>
                    <a:pt x="39" y="443"/>
                    <a:pt x="22" y="386"/>
                  </a:cubicBezTo>
                  <a:cubicBezTo>
                    <a:pt x="5" y="328"/>
                    <a:pt x="0" y="269"/>
                    <a:pt x="5" y="217"/>
                  </a:cubicBezTo>
                  <a:cubicBezTo>
                    <a:pt x="10" y="164"/>
                    <a:pt x="24" y="118"/>
                    <a:pt x="44" y="83"/>
                  </a:cubicBezTo>
                  <a:cubicBezTo>
                    <a:pt x="64" y="48"/>
                    <a:pt x="89" y="25"/>
                    <a:pt x="117" y="12"/>
                  </a:cubicBezTo>
                  <a:cubicBezTo>
                    <a:pt x="145" y="0"/>
                    <a:pt x="173" y="0"/>
                    <a:pt x="201" y="6"/>
                  </a:cubicBezTo>
                  <a:cubicBezTo>
                    <a:pt x="228" y="12"/>
                    <a:pt x="255" y="24"/>
                    <a:pt x="280" y="39"/>
                  </a:cubicBezTo>
                  <a:cubicBezTo>
                    <a:pt x="306" y="53"/>
                    <a:pt x="331" y="70"/>
                    <a:pt x="354" y="89"/>
                  </a:cubicBezTo>
                  <a:cubicBezTo>
                    <a:pt x="377" y="107"/>
                    <a:pt x="399" y="127"/>
                    <a:pt x="420" y="150"/>
                  </a:cubicBezTo>
                  <a:cubicBezTo>
                    <a:pt x="422" y="152"/>
                    <a:pt x="423" y="154"/>
                    <a:pt x="425" y="155"/>
                  </a:cubicBezTo>
                  <a:cubicBezTo>
                    <a:pt x="457" y="189"/>
                    <a:pt x="489" y="232"/>
                    <a:pt x="531" y="270"/>
                  </a:cubicBezTo>
                  <a:cubicBezTo>
                    <a:pt x="572" y="309"/>
                    <a:pt x="623" y="343"/>
                    <a:pt x="679" y="366"/>
                  </a:cubicBezTo>
                  <a:cubicBezTo>
                    <a:pt x="735" y="388"/>
                    <a:pt x="796" y="399"/>
                    <a:pt x="848" y="399"/>
                  </a:cubicBezTo>
                  <a:cubicBezTo>
                    <a:pt x="900" y="400"/>
                    <a:pt x="943" y="390"/>
                    <a:pt x="961" y="3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>
                <a:latin typeface="Century Gothic" panose="020B0502020202020204" pitchFamily="34" charset="0"/>
              </a:endParaRPr>
            </a:p>
          </p:txBody>
        </p:sp>
        <p:sp>
          <p:nvSpPr>
            <p:cNvPr id="19" name="Freeform 23"/>
            <p:cNvSpPr/>
            <p:nvPr/>
          </p:nvSpPr>
          <p:spPr bwMode="auto">
            <a:xfrm>
              <a:off x="3675069" y="4055396"/>
              <a:ext cx="127939" cy="129314"/>
            </a:xfrm>
            <a:custGeom>
              <a:avLst/>
              <a:gdLst>
                <a:gd name="T0" fmla="*/ 11 w 45"/>
                <a:gd name="T1" fmla="*/ 42 h 45"/>
                <a:gd name="T2" fmla="*/ 8 w 45"/>
                <a:gd name="T3" fmla="*/ 45 h 45"/>
                <a:gd name="T4" fmla="*/ 37 w 45"/>
                <a:gd name="T5" fmla="*/ 45 h 45"/>
                <a:gd name="T6" fmla="*/ 33 w 45"/>
                <a:gd name="T7" fmla="*/ 42 h 45"/>
                <a:gd name="T8" fmla="*/ 45 w 45"/>
                <a:gd name="T9" fmla="*/ 22 h 45"/>
                <a:gd name="T10" fmla="*/ 22 w 45"/>
                <a:gd name="T11" fmla="*/ 0 h 45"/>
                <a:gd name="T12" fmla="*/ 0 w 45"/>
                <a:gd name="T13" fmla="*/ 22 h 45"/>
                <a:gd name="T14" fmla="*/ 11 w 45"/>
                <a:gd name="T15" fmla="*/ 4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" h="45">
                  <a:moveTo>
                    <a:pt x="11" y="42"/>
                  </a:moveTo>
                  <a:cubicBezTo>
                    <a:pt x="10" y="42"/>
                    <a:pt x="9" y="43"/>
                    <a:pt x="8" y="45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36" y="43"/>
                    <a:pt x="34" y="42"/>
                    <a:pt x="33" y="42"/>
                  </a:cubicBezTo>
                  <a:cubicBezTo>
                    <a:pt x="40" y="38"/>
                    <a:pt x="45" y="30"/>
                    <a:pt x="45" y="22"/>
                  </a:cubicBezTo>
                  <a:cubicBezTo>
                    <a:pt x="45" y="10"/>
                    <a:pt x="35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30"/>
                    <a:pt x="4" y="38"/>
                    <a:pt x="1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>
                <a:latin typeface="Century Gothic" panose="020B0502020202020204" pitchFamily="34" charset="0"/>
              </a:endParaRPr>
            </a:p>
          </p:txBody>
        </p:sp>
      </p:grpSp>
      <p:sp>
        <p:nvSpPr>
          <p:cNvPr id="20" name="Oval 196"/>
          <p:cNvSpPr>
            <a:spLocks noChangeArrowheads="1"/>
          </p:cNvSpPr>
          <p:nvPr/>
        </p:nvSpPr>
        <p:spPr bwMode="auto">
          <a:xfrm rot="16850328" flipH="1">
            <a:off x="3045271" y="3166322"/>
            <a:ext cx="176825" cy="189836"/>
          </a:xfrm>
          <a:prstGeom prst="triangle">
            <a:avLst/>
          </a:prstGeom>
          <a:solidFill>
            <a:schemeClr val="tx2"/>
          </a:solidFill>
          <a:ln w="9525">
            <a:noFill/>
            <a:round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50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527175" y="1637665"/>
            <a:ext cx="1496695" cy="716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15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评论信息基本涵盖查找目标的主要内容、中心思想、观/听/读者情感表达等多维度信息</a:t>
            </a:r>
            <a:r>
              <a:rPr lang="en-US" altLang="zh-CN" sz="1015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 </a:t>
            </a:r>
            <a:endParaRPr lang="zh-CN" altLang="en-US" sz="1015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Freeform 195"/>
          <p:cNvSpPr/>
          <p:nvPr/>
        </p:nvSpPr>
        <p:spPr bwMode="auto">
          <a:xfrm flipV="1">
            <a:off x="6093084" y="2621674"/>
            <a:ext cx="1967472" cy="228506"/>
          </a:xfrm>
          <a:custGeom>
            <a:avLst/>
            <a:gdLst/>
            <a:ahLst/>
            <a:cxnLst>
              <a:cxn ang="0">
                <a:pos x="5" y="158"/>
              </a:cxn>
              <a:cxn ang="0">
                <a:pos x="0" y="153"/>
              </a:cxn>
              <a:cxn ang="0">
                <a:pos x="151" y="0"/>
              </a:cxn>
              <a:cxn ang="0">
                <a:pos x="1061" y="0"/>
              </a:cxn>
              <a:cxn ang="0">
                <a:pos x="1061" y="9"/>
              </a:cxn>
              <a:cxn ang="0">
                <a:pos x="156" y="9"/>
              </a:cxn>
              <a:cxn ang="0">
                <a:pos x="5" y="158"/>
              </a:cxn>
            </a:cxnLst>
            <a:rect l="0" t="0" r="r" b="b"/>
            <a:pathLst>
              <a:path w="1061" h="158">
                <a:moveTo>
                  <a:pt x="5" y="158"/>
                </a:moveTo>
                <a:lnTo>
                  <a:pt x="0" y="153"/>
                </a:lnTo>
                <a:lnTo>
                  <a:pt x="151" y="0"/>
                </a:lnTo>
                <a:lnTo>
                  <a:pt x="1061" y="0"/>
                </a:lnTo>
                <a:lnTo>
                  <a:pt x="1061" y="9"/>
                </a:lnTo>
                <a:lnTo>
                  <a:pt x="156" y="9"/>
                </a:lnTo>
                <a:lnTo>
                  <a:pt x="5" y="158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>
            <a:noFill/>
            <a:round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50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4128402" y="2227968"/>
            <a:ext cx="1999911" cy="1279390"/>
            <a:chOff x="4361535" y="2946589"/>
            <a:chExt cx="2666548" cy="1705852"/>
          </a:xfrm>
          <a:solidFill>
            <a:schemeClr val="bg2"/>
          </a:solidFill>
        </p:grpSpPr>
        <p:sp>
          <p:nvSpPr>
            <p:cNvPr id="25" name="Freeform 11"/>
            <p:cNvSpPr/>
            <p:nvPr/>
          </p:nvSpPr>
          <p:spPr bwMode="auto">
            <a:xfrm>
              <a:off x="4361535" y="2946589"/>
              <a:ext cx="2378565" cy="1705852"/>
            </a:xfrm>
            <a:custGeom>
              <a:avLst/>
              <a:gdLst>
                <a:gd name="T0" fmla="*/ 0 w 834"/>
                <a:gd name="T1" fmla="*/ 336 h 598"/>
                <a:gd name="T2" fmla="*/ 85 w 834"/>
                <a:gd name="T3" fmla="*/ 430 h 598"/>
                <a:gd name="T4" fmla="*/ 269 w 834"/>
                <a:gd name="T5" fmla="*/ 550 h 598"/>
                <a:gd name="T6" fmla="*/ 514 w 834"/>
                <a:gd name="T7" fmla="*/ 587 h 598"/>
                <a:gd name="T8" fmla="*/ 731 w 834"/>
                <a:gd name="T9" fmla="*/ 481 h 598"/>
                <a:gd name="T10" fmla="*/ 739 w 834"/>
                <a:gd name="T11" fmla="*/ 472 h 598"/>
                <a:gd name="T12" fmla="*/ 815 w 834"/>
                <a:gd name="T13" fmla="*/ 335 h 598"/>
                <a:gd name="T14" fmla="*/ 829 w 834"/>
                <a:gd name="T15" fmla="*/ 188 h 598"/>
                <a:gd name="T16" fmla="*/ 796 w 834"/>
                <a:gd name="T17" fmla="*/ 72 h 598"/>
                <a:gd name="T18" fmla="*/ 732 w 834"/>
                <a:gd name="T19" fmla="*/ 11 h 598"/>
                <a:gd name="T20" fmla="*/ 660 w 834"/>
                <a:gd name="T21" fmla="*/ 6 h 598"/>
                <a:gd name="T22" fmla="*/ 590 w 834"/>
                <a:gd name="T23" fmla="*/ 34 h 598"/>
                <a:gd name="T24" fmla="*/ 527 w 834"/>
                <a:gd name="T25" fmla="*/ 77 h 598"/>
                <a:gd name="T26" fmla="*/ 469 w 834"/>
                <a:gd name="T27" fmla="*/ 130 h 598"/>
                <a:gd name="T28" fmla="*/ 465 w 834"/>
                <a:gd name="T29" fmla="*/ 135 h 598"/>
                <a:gd name="T30" fmla="*/ 373 w 834"/>
                <a:gd name="T31" fmla="*/ 235 h 598"/>
                <a:gd name="T32" fmla="*/ 244 w 834"/>
                <a:gd name="T33" fmla="*/ 317 h 598"/>
                <a:gd name="T34" fmla="*/ 98 w 834"/>
                <a:gd name="T35" fmla="*/ 346 h 598"/>
                <a:gd name="T36" fmla="*/ 0 w 834"/>
                <a:gd name="T37" fmla="*/ 336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4" h="598">
                  <a:moveTo>
                    <a:pt x="0" y="336"/>
                  </a:moveTo>
                  <a:cubicBezTo>
                    <a:pt x="12" y="352"/>
                    <a:pt x="40" y="388"/>
                    <a:pt x="85" y="430"/>
                  </a:cubicBezTo>
                  <a:cubicBezTo>
                    <a:pt x="130" y="471"/>
                    <a:pt x="193" y="518"/>
                    <a:pt x="269" y="550"/>
                  </a:cubicBezTo>
                  <a:cubicBezTo>
                    <a:pt x="343" y="581"/>
                    <a:pt x="431" y="598"/>
                    <a:pt x="514" y="587"/>
                  </a:cubicBezTo>
                  <a:cubicBezTo>
                    <a:pt x="597" y="576"/>
                    <a:pt x="675" y="538"/>
                    <a:pt x="731" y="481"/>
                  </a:cubicBezTo>
                  <a:cubicBezTo>
                    <a:pt x="733" y="478"/>
                    <a:pt x="736" y="475"/>
                    <a:pt x="739" y="472"/>
                  </a:cubicBezTo>
                  <a:cubicBezTo>
                    <a:pt x="774" y="433"/>
                    <a:pt x="800" y="385"/>
                    <a:pt x="815" y="335"/>
                  </a:cubicBezTo>
                  <a:cubicBezTo>
                    <a:pt x="829" y="285"/>
                    <a:pt x="834" y="234"/>
                    <a:pt x="829" y="188"/>
                  </a:cubicBezTo>
                  <a:cubicBezTo>
                    <a:pt x="825" y="143"/>
                    <a:pt x="813" y="103"/>
                    <a:pt x="796" y="72"/>
                  </a:cubicBezTo>
                  <a:cubicBezTo>
                    <a:pt x="778" y="42"/>
                    <a:pt x="756" y="22"/>
                    <a:pt x="732" y="11"/>
                  </a:cubicBezTo>
                  <a:cubicBezTo>
                    <a:pt x="708" y="0"/>
                    <a:pt x="683" y="1"/>
                    <a:pt x="660" y="6"/>
                  </a:cubicBezTo>
                  <a:cubicBezTo>
                    <a:pt x="636" y="11"/>
                    <a:pt x="613" y="22"/>
                    <a:pt x="590" y="34"/>
                  </a:cubicBezTo>
                  <a:cubicBezTo>
                    <a:pt x="568" y="47"/>
                    <a:pt x="547" y="61"/>
                    <a:pt x="527" y="77"/>
                  </a:cubicBezTo>
                  <a:cubicBezTo>
                    <a:pt x="507" y="93"/>
                    <a:pt x="487" y="110"/>
                    <a:pt x="469" y="130"/>
                  </a:cubicBezTo>
                  <a:cubicBezTo>
                    <a:pt x="468" y="132"/>
                    <a:pt x="467" y="134"/>
                    <a:pt x="465" y="135"/>
                  </a:cubicBezTo>
                  <a:cubicBezTo>
                    <a:pt x="438" y="165"/>
                    <a:pt x="410" y="201"/>
                    <a:pt x="373" y="235"/>
                  </a:cubicBezTo>
                  <a:cubicBezTo>
                    <a:pt x="337" y="268"/>
                    <a:pt x="293" y="298"/>
                    <a:pt x="244" y="317"/>
                  </a:cubicBezTo>
                  <a:cubicBezTo>
                    <a:pt x="196" y="337"/>
                    <a:pt x="144" y="346"/>
                    <a:pt x="98" y="346"/>
                  </a:cubicBezTo>
                  <a:cubicBezTo>
                    <a:pt x="53" y="347"/>
                    <a:pt x="16" y="338"/>
                    <a:pt x="0" y="3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6" name="Oval 196"/>
            <p:cNvSpPr>
              <a:spLocks noChangeArrowheads="1"/>
            </p:cNvSpPr>
            <p:nvPr/>
          </p:nvSpPr>
          <p:spPr bwMode="auto">
            <a:xfrm rot="5080281">
              <a:off x="6710719" y="3312850"/>
              <a:ext cx="317364" cy="317364"/>
            </a:xfrm>
            <a:prstGeom prst="triangle">
              <a:avLst/>
            </a:pr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50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27" name="矩形 26"/>
          <p:cNvSpPr/>
          <p:nvPr/>
        </p:nvSpPr>
        <p:spPr>
          <a:xfrm>
            <a:off x="6369107" y="2457068"/>
            <a:ext cx="1097280" cy="36830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l"/>
            <a:r>
              <a:rPr lang="zh-CN" altLang="en-US" dirty="0">
                <a:solidFill>
                  <a:schemeClr val="bg1"/>
                </a:solidFill>
                <a:latin typeface="Century Gothic" panose="020B0502020202020204" pitchFamily="34" charset="0"/>
                <a:ea typeface="汉仪特细等线简" panose="02010604000101010101" pitchFamily="2" charset="-122"/>
                <a:sym typeface="+mn-ea"/>
              </a:rPr>
              <a:t>实时更新</a:t>
            </a:r>
            <a:endParaRPr lang="zh-CN" altLang="en-US" sz="1800" dirty="0">
              <a:solidFill>
                <a:schemeClr val="bg2"/>
              </a:solidFill>
              <a:latin typeface="Century Gothic" panose="020B0502020202020204" pitchFamily="34" charset="0"/>
              <a:ea typeface="汉仪特细等线简" panose="02010604000101010101" pitchFamily="2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209114" y="1233370"/>
            <a:ext cx="1416368" cy="560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15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模拟各网站搜索行为，实现海量数据更广泛连接</a:t>
            </a:r>
            <a:r>
              <a:rPr lang="en-US" altLang="zh-CN" sz="1015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 </a:t>
            </a:r>
            <a:endParaRPr lang="zh-CN" altLang="en-US" sz="1015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Freeform 195"/>
          <p:cNvSpPr/>
          <p:nvPr/>
        </p:nvSpPr>
        <p:spPr bwMode="auto">
          <a:xfrm>
            <a:off x="5794836" y="1049986"/>
            <a:ext cx="2017754" cy="300476"/>
          </a:xfrm>
          <a:custGeom>
            <a:avLst/>
            <a:gdLst/>
            <a:ahLst/>
            <a:cxnLst>
              <a:cxn ang="0">
                <a:pos x="5" y="158"/>
              </a:cxn>
              <a:cxn ang="0">
                <a:pos x="0" y="153"/>
              </a:cxn>
              <a:cxn ang="0">
                <a:pos x="151" y="0"/>
              </a:cxn>
              <a:cxn ang="0">
                <a:pos x="1061" y="0"/>
              </a:cxn>
              <a:cxn ang="0">
                <a:pos x="1061" y="9"/>
              </a:cxn>
              <a:cxn ang="0">
                <a:pos x="156" y="9"/>
              </a:cxn>
              <a:cxn ang="0">
                <a:pos x="5" y="158"/>
              </a:cxn>
            </a:cxnLst>
            <a:rect l="0" t="0" r="r" b="b"/>
            <a:pathLst>
              <a:path w="1061" h="158">
                <a:moveTo>
                  <a:pt x="5" y="158"/>
                </a:moveTo>
                <a:lnTo>
                  <a:pt x="0" y="153"/>
                </a:lnTo>
                <a:lnTo>
                  <a:pt x="151" y="0"/>
                </a:lnTo>
                <a:lnTo>
                  <a:pt x="1061" y="0"/>
                </a:lnTo>
                <a:lnTo>
                  <a:pt x="1061" y="9"/>
                </a:lnTo>
                <a:lnTo>
                  <a:pt x="156" y="9"/>
                </a:lnTo>
                <a:lnTo>
                  <a:pt x="5" y="158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 w="9525">
            <a:noFill/>
            <a:round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50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267690" y="1203424"/>
            <a:ext cx="1555664" cy="998750"/>
            <a:chOff x="4547254" y="1580534"/>
            <a:chExt cx="2074218" cy="1331666"/>
          </a:xfrm>
          <a:solidFill>
            <a:schemeClr val="bg1"/>
          </a:solidFill>
        </p:grpSpPr>
        <p:sp>
          <p:nvSpPr>
            <p:cNvPr id="31" name="Freeform 19"/>
            <p:cNvSpPr/>
            <p:nvPr/>
          </p:nvSpPr>
          <p:spPr bwMode="auto">
            <a:xfrm>
              <a:off x="4547254" y="1580534"/>
              <a:ext cx="1857179" cy="1331666"/>
            </a:xfrm>
            <a:custGeom>
              <a:avLst/>
              <a:gdLst>
                <a:gd name="T0" fmla="*/ 0 w 651"/>
                <a:gd name="T1" fmla="*/ 263 h 467"/>
                <a:gd name="T2" fmla="*/ 66 w 651"/>
                <a:gd name="T3" fmla="*/ 336 h 467"/>
                <a:gd name="T4" fmla="*/ 209 w 651"/>
                <a:gd name="T5" fmla="*/ 430 h 467"/>
                <a:gd name="T6" fmla="*/ 401 w 651"/>
                <a:gd name="T7" fmla="*/ 459 h 467"/>
                <a:gd name="T8" fmla="*/ 570 w 651"/>
                <a:gd name="T9" fmla="*/ 376 h 467"/>
                <a:gd name="T10" fmla="*/ 577 w 651"/>
                <a:gd name="T11" fmla="*/ 369 h 467"/>
                <a:gd name="T12" fmla="*/ 636 w 651"/>
                <a:gd name="T13" fmla="*/ 262 h 467"/>
                <a:gd name="T14" fmla="*/ 648 w 651"/>
                <a:gd name="T15" fmla="*/ 147 h 467"/>
                <a:gd name="T16" fmla="*/ 621 w 651"/>
                <a:gd name="T17" fmla="*/ 57 h 467"/>
                <a:gd name="T18" fmla="*/ 572 w 651"/>
                <a:gd name="T19" fmla="*/ 9 h 467"/>
                <a:gd name="T20" fmla="*/ 515 w 651"/>
                <a:gd name="T21" fmla="*/ 5 h 467"/>
                <a:gd name="T22" fmla="*/ 461 w 651"/>
                <a:gd name="T23" fmla="*/ 27 h 467"/>
                <a:gd name="T24" fmla="*/ 411 w 651"/>
                <a:gd name="T25" fmla="*/ 60 h 467"/>
                <a:gd name="T26" fmla="*/ 366 w 651"/>
                <a:gd name="T27" fmla="*/ 102 h 467"/>
                <a:gd name="T28" fmla="*/ 363 w 651"/>
                <a:gd name="T29" fmla="*/ 106 h 467"/>
                <a:gd name="T30" fmla="*/ 291 w 651"/>
                <a:gd name="T31" fmla="*/ 183 h 467"/>
                <a:gd name="T32" fmla="*/ 191 w 651"/>
                <a:gd name="T33" fmla="*/ 248 h 467"/>
                <a:gd name="T34" fmla="*/ 76 w 651"/>
                <a:gd name="T35" fmla="*/ 271 h 467"/>
                <a:gd name="T36" fmla="*/ 0 w 651"/>
                <a:gd name="T37" fmla="*/ 263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51" h="467">
                  <a:moveTo>
                    <a:pt x="0" y="263"/>
                  </a:moveTo>
                  <a:cubicBezTo>
                    <a:pt x="9" y="275"/>
                    <a:pt x="31" y="303"/>
                    <a:pt x="66" y="336"/>
                  </a:cubicBezTo>
                  <a:cubicBezTo>
                    <a:pt x="101" y="368"/>
                    <a:pt x="150" y="405"/>
                    <a:pt x="209" y="430"/>
                  </a:cubicBezTo>
                  <a:cubicBezTo>
                    <a:pt x="268" y="455"/>
                    <a:pt x="336" y="467"/>
                    <a:pt x="401" y="459"/>
                  </a:cubicBezTo>
                  <a:cubicBezTo>
                    <a:pt x="466" y="450"/>
                    <a:pt x="527" y="421"/>
                    <a:pt x="570" y="376"/>
                  </a:cubicBezTo>
                  <a:cubicBezTo>
                    <a:pt x="573" y="374"/>
                    <a:pt x="575" y="371"/>
                    <a:pt x="577" y="369"/>
                  </a:cubicBezTo>
                  <a:cubicBezTo>
                    <a:pt x="605" y="339"/>
                    <a:pt x="625" y="301"/>
                    <a:pt x="636" y="262"/>
                  </a:cubicBezTo>
                  <a:cubicBezTo>
                    <a:pt x="648" y="223"/>
                    <a:pt x="651" y="183"/>
                    <a:pt x="648" y="147"/>
                  </a:cubicBezTo>
                  <a:cubicBezTo>
                    <a:pt x="644" y="112"/>
                    <a:pt x="635" y="80"/>
                    <a:pt x="621" y="57"/>
                  </a:cubicBezTo>
                  <a:cubicBezTo>
                    <a:pt x="608" y="33"/>
                    <a:pt x="591" y="17"/>
                    <a:pt x="572" y="9"/>
                  </a:cubicBezTo>
                  <a:cubicBezTo>
                    <a:pt x="553" y="0"/>
                    <a:pt x="534" y="0"/>
                    <a:pt x="515" y="5"/>
                  </a:cubicBezTo>
                  <a:cubicBezTo>
                    <a:pt x="496" y="9"/>
                    <a:pt x="478" y="17"/>
                    <a:pt x="461" y="27"/>
                  </a:cubicBezTo>
                  <a:cubicBezTo>
                    <a:pt x="444" y="36"/>
                    <a:pt x="427" y="48"/>
                    <a:pt x="411" y="60"/>
                  </a:cubicBezTo>
                  <a:cubicBezTo>
                    <a:pt x="395" y="73"/>
                    <a:pt x="380" y="86"/>
                    <a:pt x="366" y="102"/>
                  </a:cubicBezTo>
                  <a:cubicBezTo>
                    <a:pt x="365" y="103"/>
                    <a:pt x="364" y="104"/>
                    <a:pt x="363" y="106"/>
                  </a:cubicBezTo>
                  <a:cubicBezTo>
                    <a:pt x="342" y="129"/>
                    <a:pt x="320" y="157"/>
                    <a:pt x="291" y="183"/>
                  </a:cubicBezTo>
                  <a:cubicBezTo>
                    <a:pt x="263" y="210"/>
                    <a:pt x="228" y="233"/>
                    <a:pt x="191" y="248"/>
                  </a:cubicBezTo>
                  <a:cubicBezTo>
                    <a:pt x="153" y="264"/>
                    <a:pt x="112" y="271"/>
                    <a:pt x="76" y="271"/>
                  </a:cubicBezTo>
                  <a:cubicBezTo>
                    <a:pt x="41" y="271"/>
                    <a:pt x="12" y="265"/>
                    <a:pt x="0" y="2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2" name="Oval 196"/>
            <p:cNvSpPr>
              <a:spLocks noChangeArrowheads="1"/>
            </p:cNvSpPr>
            <p:nvPr/>
          </p:nvSpPr>
          <p:spPr bwMode="auto">
            <a:xfrm rot="4258904">
              <a:off x="6338179" y="1679097"/>
              <a:ext cx="283293" cy="283293"/>
            </a:xfrm>
            <a:prstGeom prst="triangle">
              <a:avLst/>
            </a:prstGeom>
            <a:grpFill/>
            <a:ln w="9525">
              <a:noFill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50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6368429" y="2979884"/>
            <a:ext cx="1416368" cy="873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15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数据量、信息量只增不减</a:t>
            </a:r>
            <a:r>
              <a:rPr lang="en-US" altLang="zh-CN" sz="1015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 </a:t>
            </a:r>
            <a:r>
              <a:rPr lang="zh-CN" altLang="en-US" sz="1015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，大大提高该产品的使用性，增强其可持续的参考价值</a:t>
            </a:r>
          </a:p>
          <a:p>
            <a:r>
              <a:rPr lang="en-US" altLang="zh-CN" sz="1015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 </a:t>
            </a:r>
            <a:endParaRPr lang="zh-CN" altLang="en-US" sz="1015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6104561" y="699542"/>
            <a:ext cx="1554480" cy="36830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l"/>
            <a:r>
              <a:rPr lang="zh-CN" altLang="en-US" sz="1800" dirty="0">
                <a:solidFill>
                  <a:schemeClr val="bg1"/>
                </a:solidFill>
                <a:latin typeface="Century Gothic" panose="020B0502020202020204" pitchFamily="34" charset="0"/>
                <a:ea typeface="汉仪特细等线简" panose="02010604000101010101" pitchFamily="2" charset="-122"/>
              </a:rPr>
              <a:t>智能搜索引擎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1261171" y="3156888"/>
            <a:ext cx="1416368" cy="560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1015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无</a:t>
            </a:r>
            <a:r>
              <a:rPr lang="zh-CN" sz="1015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需</a:t>
            </a:r>
            <a:r>
              <a:rPr sz="1015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在</a:t>
            </a:r>
            <a:r>
              <a:rPr lang="zh-CN" sz="1015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用户</a:t>
            </a:r>
            <a:r>
              <a:rPr sz="1015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机器上安装 Python 解释器环境</a:t>
            </a:r>
            <a:r>
              <a:rPr lang="zh-CN" sz="1015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sz="1015" dirty="0" err="1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提升用户使用感</a:t>
            </a:r>
            <a:endParaRPr lang="zh-CN" altLang="en-US" sz="1015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119505" y="2492375"/>
            <a:ext cx="2006600" cy="36830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l"/>
            <a:r>
              <a:rPr lang="zh-CN" altLang="en-US" sz="1800" dirty="0">
                <a:latin typeface="Century Gothic" panose="020B0502020202020204" pitchFamily="34" charset="0"/>
                <a:ea typeface="汉仪特细等线简" panose="02010604000101010101" pitchFamily="2" charset="-122"/>
              </a:rPr>
              <a:t>可执行文件</a:t>
            </a:r>
          </a:p>
        </p:txBody>
      </p:sp>
      <p:sp>
        <p:nvSpPr>
          <p:cNvPr id="42" name="下弧形箭头 41"/>
          <p:cNvSpPr/>
          <p:nvPr/>
        </p:nvSpPr>
        <p:spPr>
          <a:xfrm rot="16200000">
            <a:off x="1619250" y="699770"/>
            <a:ext cx="432435" cy="288290"/>
          </a:xfrm>
          <a:prstGeom prst="curved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下弧形箭头 42"/>
          <p:cNvSpPr/>
          <p:nvPr/>
        </p:nvSpPr>
        <p:spPr>
          <a:xfrm rot="5400000" flipV="1">
            <a:off x="2990215" y="1400175"/>
            <a:ext cx="432435" cy="288290"/>
          </a:xfrm>
          <a:prstGeom prst="curved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">
        <p:fade/>
      </p:transition>
    </mc:Choice>
    <mc:Fallback xmlns="">
      <p:transition spd="med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22" grpId="0"/>
      <p:bldP spid="27" grpId="0"/>
      <p:bldP spid="28" grpId="0"/>
      <p:bldP spid="33" grpId="0"/>
      <p:bldP spid="34" grpId="0"/>
      <p:bldP spid="40" grpId="0"/>
      <p:bldP spid="41" grpId="0"/>
      <p:bldP spid="42" grpId="0" animBg="1"/>
      <p:bldP spid="4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35" r="23201" b="71000"/>
          <a:stretch>
            <a:fillRect/>
          </a:stretch>
        </p:blipFill>
        <p:spPr>
          <a:xfrm>
            <a:off x="6012160" y="411510"/>
            <a:ext cx="2664296" cy="14916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2576" y="1531764"/>
            <a:ext cx="3840465" cy="38404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907" y="2997445"/>
            <a:ext cx="1936383" cy="193638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427823" y="1674006"/>
            <a:ext cx="42883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0" dirty="0">
                <a:solidFill>
                  <a:schemeClr val="tx1">
                    <a:lumMod val="50000"/>
                  </a:schemeClr>
                </a:solidFill>
                <a:latin typeface="默陌老屋手迹" panose="02000603000000000000" pitchFamily="2" charset="-122"/>
                <a:ea typeface="默陌老屋手迹" panose="02000603000000000000" pitchFamily="2" charset="-122"/>
              </a:rPr>
              <a:t>产品技术</a:t>
            </a:r>
            <a:endParaRPr lang="en-US" altLang="zh-CN" sz="8000" dirty="0">
              <a:solidFill>
                <a:schemeClr val="tx1">
                  <a:lumMod val="50000"/>
                </a:schemeClr>
              </a:solidFill>
              <a:latin typeface="默陌老屋手迹" panose="02000603000000000000" pitchFamily="2" charset="-122"/>
              <a:ea typeface="默陌老屋手迹" panose="02000603000000000000" pitchFamily="2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5812" y="3264669"/>
            <a:ext cx="2451507" cy="2451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717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">
        <p:fade/>
      </p:transition>
    </mc:Choice>
    <mc:Fallback xmlns="">
      <p:transition spd="med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"/>
          <p:cNvSpPr txBox="1">
            <a:spLocks/>
          </p:cNvSpPr>
          <p:nvPr/>
        </p:nvSpPr>
        <p:spPr>
          <a:xfrm>
            <a:off x="4932040" y="411510"/>
            <a:ext cx="3495354" cy="457200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84B3A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技术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84B3A3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Text Placeholder 9"/>
          <p:cNvSpPr txBox="1">
            <a:spLocks/>
          </p:cNvSpPr>
          <p:nvPr/>
        </p:nvSpPr>
        <p:spPr>
          <a:xfrm>
            <a:off x="4932040" y="837028"/>
            <a:ext cx="3495353" cy="362769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使用库</a:t>
            </a:r>
            <a:endParaRPr kumimoji="0" lang="en-US" altLang="zh-CN" sz="15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7" name="Straight Connector 12"/>
          <p:cNvCxnSpPr/>
          <p:nvPr/>
        </p:nvCxnSpPr>
        <p:spPr>
          <a:xfrm>
            <a:off x="8456792" y="469156"/>
            <a:ext cx="0" cy="539496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Freeform 14"/>
          <p:cNvSpPr>
            <a:spLocks/>
          </p:cNvSpPr>
          <p:nvPr/>
        </p:nvSpPr>
        <p:spPr bwMode="auto">
          <a:xfrm rot="13500000">
            <a:off x="2742255" y="2172664"/>
            <a:ext cx="919914" cy="1531358"/>
          </a:xfrm>
          <a:custGeom>
            <a:avLst/>
            <a:gdLst>
              <a:gd name="T0" fmla="*/ 329 w 486"/>
              <a:gd name="T1" fmla="*/ 0 h 799"/>
              <a:gd name="T2" fmla="*/ 378 w 486"/>
              <a:gd name="T3" fmla="*/ 1 h 799"/>
              <a:gd name="T4" fmla="*/ 430 w 486"/>
              <a:gd name="T5" fmla="*/ 7 h 799"/>
              <a:gd name="T6" fmla="*/ 486 w 486"/>
              <a:gd name="T7" fmla="*/ 19 h 799"/>
              <a:gd name="T8" fmla="*/ 483 w 486"/>
              <a:gd name="T9" fmla="*/ 30 h 799"/>
              <a:gd name="T10" fmla="*/ 428 w 486"/>
              <a:gd name="T11" fmla="*/ 19 h 799"/>
              <a:gd name="T12" fmla="*/ 376 w 486"/>
              <a:gd name="T13" fmla="*/ 13 h 799"/>
              <a:gd name="T14" fmla="*/ 329 w 486"/>
              <a:gd name="T15" fmla="*/ 12 h 799"/>
              <a:gd name="T16" fmla="*/ 278 w 486"/>
              <a:gd name="T17" fmla="*/ 15 h 799"/>
              <a:gd name="T18" fmla="*/ 231 w 486"/>
              <a:gd name="T19" fmla="*/ 22 h 799"/>
              <a:gd name="T20" fmla="*/ 191 w 486"/>
              <a:gd name="T21" fmla="*/ 36 h 799"/>
              <a:gd name="T22" fmla="*/ 153 w 486"/>
              <a:gd name="T23" fmla="*/ 53 h 799"/>
              <a:gd name="T24" fmla="*/ 122 w 486"/>
              <a:gd name="T25" fmla="*/ 74 h 799"/>
              <a:gd name="T26" fmla="*/ 94 w 486"/>
              <a:gd name="T27" fmla="*/ 101 h 799"/>
              <a:gd name="T28" fmla="*/ 72 w 486"/>
              <a:gd name="T29" fmla="*/ 129 h 799"/>
              <a:gd name="T30" fmla="*/ 52 w 486"/>
              <a:gd name="T31" fmla="*/ 162 h 799"/>
              <a:gd name="T32" fmla="*/ 38 w 486"/>
              <a:gd name="T33" fmla="*/ 198 h 799"/>
              <a:gd name="T34" fmla="*/ 27 w 486"/>
              <a:gd name="T35" fmla="*/ 235 h 799"/>
              <a:gd name="T36" fmla="*/ 18 w 486"/>
              <a:gd name="T37" fmla="*/ 275 h 799"/>
              <a:gd name="T38" fmla="*/ 14 w 486"/>
              <a:gd name="T39" fmla="*/ 317 h 799"/>
              <a:gd name="T40" fmla="*/ 12 w 486"/>
              <a:gd name="T41" fmla="*/ 361 h 799"/>
              <a:gd name="T42" fmla="*/ 17 w 486"/>
              <a:gd name="T43" fmla="*/ 434 h 799"/>
              <a:gd name="T44" fmla="*/ 27 w 486"/>
              <a:gd name="T45" fmla="*/ 510 h 799"/>
              <a:gd name="T46" fmla="*/ 45 w 486"/>
              <a:gd name="T47" fmla="*/ 584 h 799"/>
              <a:gd name="T48" fmla="*/ 67 w 486"/>
              <a:gd name="T49" fmla="*/ 657 h 799"/>
              <a:gd name="T50" fmla="*/ 95 w 486"/>
              <a:gd name="T51" fmla="*/ 727 h 799"/>
              <a:gd name="T52" fmla="*/ 127 w 486"/>
              <a:gd name="T53" fmla="*/ 793 h 799"/>
              <a:gd name="T54" fmla="*/ 127 w 486"/>
              <a:gd name="T55" fmla="*/ 793 h 799"/>
              <a:gd name="T56" fmla="*/ 115 w 486"/>
              <a:gd name="T57" fmla="*/ 799 h 799"/>
              <a:gd name="T58" fmla="*/ 84 w 486"/>
              <a:gd name="T59" fmla="*/ 733 h 799"/>
              <a:gd name="T60" fmla="*/ 55 w 486"/>
              <a:gd name="T61" fmla="*/ 662 h 799"/>
              <a:gd name="T62" fmla="*/ 33 w 486"/>
              <a:gd name="T63" fmla="*/ 587 h 799"/>
              <a:gd name="T64" fmla="*/ 15 w 486"/>
              <a:gd name="T65" fmla="*/ 512 h 799"/>
              <a:gd name="T66" fmla="*/ 5 w 486"/>
              <a:gd name="T67" fmla="*/ 436 h 799"/>
              <a:gd name="T68" fmla="*/ 0 w 486"/>
              <a:gd name="T69" fmla="*/ 361 h 799"/>
              <a:gd name="T70" fmla="*/ 2 w 486"/>
              <a:gd name="T71" fmla="*/ 312 h 799"/>
              <a:gd name="T72" fmla="*/ 8 w 486"/>
              <a:gd name="T73" fmla="*/ 266 h 799"/>
              <a:gd name="T74" fmla="*/ 17 w 486"/>
              <a:gd name="T75" fmla="*/ 222 h 799"/>
              <a:gd name="T76" fmla="*/ 32 w 486"/>
              <a:gd name="T77" fmla="*/ 180 h 799"/>
              <a:gd name="T78" fmla="*/ 49 w 486"/>
              <a:gd name="T79" fmla="*/ 143 h 799"/>
              <a:gd name="T80" fmla="*/ 73 w 486"/>
              <a:gd name="T81" fmla="*/ 107 h 799"/>
              <a:gd name="T82" fmla="*/ 97 w 486"/>
              <a:gd name="T83" fmla="*/ 80 h 799"/>
              <a:gd name="T84" fmla="*/ 125 w 486"/>
              <a:gd name="T85" fmla="*/ 56 h 799"/>
              <a:gd name="T86" fmla="*/ 158 w 486"/>
              <a:gd name="T87" fmla="*/ 37 h 799"/>
              <a:gd name="T88" fmla="*/ 194 w 486"/>
              <a:gd name="T89" fmla="*/ 21 h 799"/>
              <a:gd name="T90" fmla="*/ 235 w 486"/>
              <a:gd name="T91" fmla="*/ 9 h 799"/>
              <a:gd name="T92" fmla="*/ 280 w 486"/>
              <a:gd name="T93" fmla="*/ 1 h 799"/>
              <a:gd name="T94" fmla="*/ 329 w 486"/>
              <a:gd name="T95" fmla="*/ 0 h 7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86" h="799">
                <a:moveTo>
                  <a:pt x="329" y="0"/>
                </a:moveTo>
                <a:lnTo>
                  <a:pt x="378" y="1"/>
                </a:lnTo>
                <a:lnTo>
                  <a:pt x="430" y="7"/>
                </a:lnTo>
                <a:lnTo>
                  <a:pt x="486" y="19"/>
                </a:lnTo>
                <a:lnTo>
                  <a:pt x="483" y="30"/>
                </a:lnTo>
                <a:lnTo>
                  <a:pt x="428" y="19"/>
                </a:lnTo>
                <a:lnTo>
                  <a:pt x="376" y="13"/>
                </a:lnTo>
                <a:lnTo>
                  <a:pt x="329" y="12"/>
                </a:lnTo>
                <a:lnTo>
                  <a:pt x="278" y="15"/>
                </a:lnTo>
                <a:lnTo>
                  <a:pt x="231" y="22"/>
                </a:lnTo>
                <a:lnTo>
                  <a:pt x="191" y="36"/>
                </a:lnTo>
                <a:lnTo>
                  <a:pt x="153" y="53"/>
                </a:lnTo>
                <a:lnTo>
                  <a:pt x="122" y="74"/>
                </a:lnTo>
                <a:lnTo>
                  <a:pt x="94" y="101"/>
                </a:lnTo>
                <a:lnTo>
                  <a:pt x="72" y="129"/>
                </a:lnTo>
                <a:lnTo>
                  <a:pt x="52" y="162"/>
                </a:lnTo>
                <a:lnTo>
                  <a:pt x="38" y="198"/>
                </a:lnTo>
                <a:lnTo>
                  <a:pt x="27" y="235"/>
                </a:lnTo>
                <a:lnTo>
                  <a:pt x="18" y="275"/>
                </a:lnTo>
                <a:lnTo>
                  <a:pt x="14" y="317"/>
                </a:lnTo>
                <a:lnTo>
                  <a:pt x="12" y="361"/>
                </a:lnTo>
                <a:lnTo>
                  <a:pt x="17" y="434"/>
                </a:lnTo>
                <a:lnTo>
                  <a:pt x="27" y="510"/>
                </a:lnTo>
                <a:lnTo>
                  <a:pt x="45" y="584"/>
                </a:lnTo>
                <a:lnTo>
                  <a:pt x="67" y="657"/>
                </a:lnTo>
                <a:lnTo>
                  <a:pt x="95" y="727"/>
                </a:lnTo>
                <a:lnTo>
                  <a:pt x="127" y="793"/>
                </a:lnTo>
                <a:lnTo>
                  <a:pt x="127" y="793"/>
                </a:lnTo>
                <a:lnTo>
                  <a:pt x="115" y="799"/>
                </a:lnTo>
                <a:lnTo>
                  <a:pt x="84" y="733"/>
                </a:lnTo>
                <a:lnTo>
                  <a:pt x="55" y="662"/>
                </a:lnTo>
                <a:lnTo>
                  <a:pt x="33" y="587"/>
                </a:lnTo>
                <a:lnTo>
                  <a:pt x="15" y="512"/>
                </a:lnTo>
                <a:lnTo>
                  <a:pt x="5" y="436"/>
                </a:lnTo>
                <a:lnTo>
                  <a:pt x="0" y="361"/>
                </a:lnTo>
                <a:lnTo>
                  <a:pt x="2" y="312"/>
                </a:lnTo>
                <a:lnTo>
                  <a:pt x="8" y="266"/>
                </a:lnTo>
                <a:lnTo>
                  <a:pt x="17" y="222"/>
                </a:lnTo>
                <a:lnTo>
                  <a:pt x="32" y="180"/>
                </a:lnTo>
                <a:lnTo>
                  <a:pt x="49" y="143"/>
                </a:lnTo>
                <a:lnTo>
                  <a:pt x="73" y="107"/>
                </a:lnTo>
                <a:lnTo>
                  <a:pt x="97" y="80"/>
                </a:lnTo>
                <a:lnTo>
                  <a:pt x="125" y="56"/>
                </a:lnTo>
                <a:lnTo>
                  <a:pt x="158" y="37"/>
                </a:lnTo>
                <a:lnTo>
                  <a:pt x="194" y="21"/>
                </a:lnTo>
                <a:lnTo>
                  <a:pt x="235" y="9"/>
                </a:lnTo>
                <a:lnTo>
                  <a:pt x="280" y="1"/>
                </a:lnTo>
                <a:lnTo>
                  <a:pt x="329" y="0"/>
                </a:lnTo>
                <a:close/>
              </a:path>
            </a:pathLst>
          </a:custGeom>
          <a:solidFill>
            <a:srgbClr val="909090"/>
          </a:solidFill>
          <a:ln w="0">
            <a:noFill/>
            <a:prstDash val="solid"/>
            <a:round/>
            <a:headEnd/>
            <a:tailEnd/>
          </a:ln>
          <a:effectLst>
            <a:outerShdw algn="tl" rotWithShape="0">
              <a:srgbClr val="FFFFFF"/>
            </a:outerShdw>
          </a:effectLst>
        </p:spPr>
        <p:txBody>
          <a:bodyPr vert="horz" wrap="square" lIns="98183" tIns="49092" rIns="98183" bIns="49092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22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  <a:sym typeface="Gill Sans" charset="0"/>
            </a:endParaRPr>
          </a:p>
        </p:txBody>
      </p:sp>
      <p:sp>
        <p:nvSpPr>
          <p:cNvPr id="32" name="Freeform 6"/>
          <p:cNvSpPr>
            <a:spLocks/>
          </p:cNvSpPr>
          <p:nvPr/>
        </p:nvSpPr>
        <p:spPr bwMode="auto">
          <a:xfrm>
            <a:off x="-22870" y="2000289"/>
            <a:ext cx="9395139" cy="2462571"/>
          </a:xfrm>
          <a:custGeom>
            <a:avLst/>
            <a:gdLst>
              <a:gd name="T0" fmla="*/ 4415 w 4902"/>
              <a:gd name="T1" fmla="*/ 13 h 1301"/>
              <a:gd name="T2" fmla="*/ 4658 w 4902"/>
              <a:gd name="T3" fmla="*/ 87 h 1301"/>
              <a:gd name="T4" fmla="*/ 4902 w 4902"/>
              <a:gd name="T5" fmla="*/ 238 h 1301"/>
              <a:gd name="T6" fmla="*/ 4734 w 4902"/>
              <a:gd name="T7" fmla="*/ 139 h 1301"/>
              <a:gd name="T8" fmla="*/ 4492 w 4902"/>
              <a:gd name="T9" fmla="*/ 41 h 1301"/>
              <a:gd name="T10" fmla="*/ 4253 w 4902"/>
              <a:gd name="T11" fmla="*/ 11 h 1301"/>
              <a:gd name="T12" fmla="*/ 3954 w 4902"/>
              <a:gd name="T13" fmla="*/ 55 h 1301"/>
              <a:gd name="T14" fmla="*/ 3670 w 4902"/>
              <a:gd name="T15" fmla="*/ 165 h 1301"/>
              <a:gd name="T16" fmla="*/ 3409 w 4902"/>
              <a:gd name="T17" fmla="*/ 321 h 1301"/>
              <a:gd name="T18" fmla="*/ 3177 w 4902"/>
              <a:gd name="T19" fmla="*/ 495 h 1301"/>
              <a:gd name="T20" fmla="*/ 2982 w 4902"/>
              <a:gd name="T21" fmla="*/ 664 h 1301"/>
              <a:gd name="T22" fmla="*/ 2820 w 4902"/>
              <a:gd name="T23" fmla="*/ 812 h 1301"/>
              <a:gd name="T24" fmla="*/ 2635 w 4902"/>
              <a:gd name="T25" fmla="*/ 977 h 1301"/>
              <a:gd name="T26" fmla="*/ 2426 w 4902"/>
              <a:gd name="T27" fmla="*/ 1134 h 1301"/>
              <a:gd name="T28" fmla="*/ 2204 w 4902"/>
              <a:gd name="T29" fmla="*/ 1255 h 1301"/>
              <a:gd name="T30" fmla="*/ 1973 w 4902"/>
              <a:gd name="T31" fmla="*/ 1301 h 1301"/>
              <a:gd name="T32" fmla="*/ 1822 w 4902"/>
              <a:gd name="T33" fmla="*/ 1277 h 1301"/>
              <a:gd name="T34" fmla="*/ 1675 w 4902"/>
              <a:gd name="T35" fmla="*/ 1198 h 1301"/>
              <a:gd name="T36" fmla="*/ 1532 w 4902"/>
              <a:gd name="T37" fmla="*/ 1056 h 1301"/>
              <a:gd name="T38" fmla="*/ 1397 w 4902"/>
              <a:gd name="T39" fmla="*/ 841 h 1301"/>
              <a:gd name="T40" fmla="*/ 1242 w 4902"/>
              <a:gd name="T41" fmla="*/ 586 h 1301"/>
              <a:gd name="T42" fmla="*/ 1083 w 4902"/>
              <a:gd name="T43" fmla="*/ 409 h 1301"/>
              <a:gd name="T44" fmla="*/ 923 w 4902"/>
              <a:gd name="T45" fmla="*/ 301 h 1301"/>
              <a:gd name="T46" fmla="*/ 762 w 4902"/>
              <a:gd name="T47" fmla="*/ 257 h 1301"/>
              <a:gd name="T48" fmla="*/ 559 w 4902"/>
              <a:gd name="T49" fmla="*/ 275 h 1301"/>
              <a:gd name="T50" fmla="*/ 342 w 4902"/>
              <a:gd name="T51" fmla="*/ 379 h 1301"/>
              <a:gd name="T52" fmla="*/ 137 w 4902"/>
              <a:gd name="T53" fmla="*/ 547 h 1301"/>
              <a:gd name="T54" fmla="*/ 0 w 4902"/>
              <a:gd name="T55" fmla="*/ 676 h 1301"/>
              <a:gd name="T56" fmla="*/ 177 w 4902"/>
              <a:gd name="T57" fmla="*/ 492 h 1301"/>
              <a:gd name="T58" fmla="*/ 367 w 4902"/>
              <a:gd name="T59" fmla="*/ 348 h 1301"/>
              <a:gd name="T60" fmla="*/ 569 w 4902"/>
              <a:gd name="T61" fmla="*/ 260 h 1301"/>
              <a:gd name="T62" fmla="*/ 764 w 4902"/>
              <a:gd name="T63" fmla="*/ 245 h 1301"/>
              <a:gd name="T64" fmla="*/ 927 w 4902"/>
              <a:gd name="T65" fmla="*/ 291 h 1301"/>
              <a:gd name="T66" fmla="*/ 1091 w 4902"/>
              <a:gd name="T67" fmla="*/ 400 h 1301"/>
              <a:gd name="T68" fmla="*/ 1251 w 4902"/>
              <a:gd name="T69" fmla="*/ 578 h 1301"/>
              <a:gd name="T70" fmla="*/ 1407 w 4902"/>
              <a:gd name="T71" fmla="*/ 835 h 1301"/>
              <a:gd name="T72" fmla="*/ 1541 w 4902"/>
              <a:gd name="T73" fmla="*/ 1048 h 1301"/>
              <a:gd name="T74" fmla="*/ 1682 w 4902"/>
              <a:gd name="T75" fmla="*/ 1188 h 1301"/>
              <a:gd name="T76" fmla="*/ 1826 w 4902"/>
              <a:gd name="T77" fmla="*/ 1265 h 1301"/>
              <a:gd name="T78" fmla="*/ 1973 w 4902"/>
              <a:gd name="T79" fmla="*/ 1289 h 1301"/>
              <a:gd name="T80" fmla="*/ 2199 w 4902"/>
              <a:gd name="T81" fmla="*/ 1243 h 1301"/>
              <a:gd name="T82" fmla="*/ 2421 w 4902"/>
              <a:gd name="T83" fmla="*/ 1125 h 1301"/>
              <a:gd name="T84" fmla="*/ 2627 w 4902"/>
              <a:gd name="T85" fmla="*/ 968 h 1301"/>
              <a:gd name="T86" fmla="*/ 2811 w 4902"/>
              <a:gd name="T87" fmla="*/ 803 h 1301"/>
              <a:gd name="T88" fmla="*/ 2975 w 4902"/>
              <a:gd name="T89" fmla="*/ 655 h 1301"/>
              <a:gd name="T90" fmla="*/ 3169 w 4902"/>
              <a:gd name="T91" fmla="*/ 486 h 1301"/>
              <a:gd name="T92" fmla="*/ 3403 w 4902"/>
              <a:gd name="T93" fmla="*/ 310 h 1301"/>
              <a:gd name="T94" fmla="*/ 3664 w 4902"/>
              <a:gd name="T95" fmla="*/ 154 h 1301"/>
              <a:gd name="T96" fmla="*/ 3951 w 4902"/>
              <a:gd name="T97" fmla="*/ 43 h 1301"/>
              <a:gd name="T98" fmla="*/ 4253 w 4902"/>
              <a:gd name="T99" fmla="*/ 0 h 1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02" h="1301">
                <a:moveTo>
                  <a:pt x="4253" y="0"/>
                </a:moveTo>
                <a:lnTo>
                  <a:pt x="4333" y="3"/>
                </a:lnTo>
                <a:lnTo>
                  <a:pt x="4415" y="13"/>
                </a:lnTo>
                <a:lnTo>
                  <a:pt x="4495" y="29"/>
                </a:lnTo>
                <a:lnTo>
                  <a:pt x="4577" y="55"/>
                </a:lnTo>
                <a:lnTo>
                  <a:pt x="4658" y="87"/>
                </a:lnTo>
                <a:lnTo>
                  <a:pt x="4740" y="129"/>
                </a:lnTo>
                <a:lnTo>
                  <a:pt x="4822" y="178"/>
                </a:lnTo>
                <a:lnTo>
                  <a:pt x="4902" y="238"/>
                </a:lnTo>
                <a:lnTo>
                  <a:pt x="4895" y="246"/>
                </a:lnTo>
                <a:lnTo>
                  <a:pt x="4814" y="188"/>
                </a:lnTo>
                <a:lnTo>
                  <a:pt x="4734" y="139"/>
                </a:lnTo>
                <a:lnTo>
                  <a:pt x="4654" y="98"/>
                </a:lnTo>
                <a:lnTo>
                  <a:pt x="4572" y="66"/>
                </a:lnTo>
                <a:lnTo>
                  <a:pt x="4492" y="41"/>
                </a:lnTo>
                <a:lnTo>
                  <a:pt x="4412" y="25"/>
                </a:lnTo>
                <a:lnTo>
                  <a:pt x="4333" y="14"/>
                </a:lnTo>
                <a:lnTo>
                  <a:pt x="4253" y="11"/>
                </a:lnTo>
                <a:lnTo>
                  <a:pt x="4152" y="16"/>
                </a:lnTo>
                <a:lnTo>
                  <a:pt x="4052" y="31"/>
                </a:lnTo>
                <a:lnTo>
                  <a:pt x="3954" y="55"/>
                </a:lnTo>
                <a:lnTo>
                  <a:pt x="3857" y="84"/>
                </a:lnTo>
                <a:lnTo>
                  <a:pt x="3762" y="121"/>
                </a:lnTo>
                <a:lnTo>
                  <a:pt x="3670" y="165"/>
                </a:lnTo>
                <a:lnTo>
                  <a:pt x="3580" y="214"/>
                </a:lnTo>
                <a:lnTo>
                  <a:pt x="3493" y="266"/>
                </a:lnTo>
                <a:lnTo>
                  <a:pt x="3409" y="321"/>
                </a:lnTo>
                <a:lnTo>
                  <a:pt x="3328" y="377"/>
                </a:lnTo>
                <a:lnTo>
                  <a:pt x="3251" y="437"/>
                </a:lnTo>
                <a:lnTo>
                  <a:pt x="3177" y="495"/>
                </a:lnTo>
                <a:lnTo>
                  <a:pt x="3109" y="553"/>
                </a:lnTo>
                <a:lnTo>
                  <a:pt x="3043" y="609"/>
                </a:lnTo>
                <a:lnTo>
                  <a:pt x="2982" y="664"/>
                </a:lnTo>
                <a:lnTo>
                  <a:pt x="2926" y="715"/>
                </a:lnTo>
                <a:lnTo>
                  <a:pt x="2875" y="761"/>
                </a:lnTo>
                <a:lnTo>
                  <a:pt x="2820" y="812"/>
                </a:lnTo>
                <a:lnTo>
                  <a:pt x="2761" y="865"/>
                </a:lnTo>
                <a:lnTo>
                  <a:pt x="2700" y="920"/>
                </a:lnTo>
                <a:lnTo>
                  <a:pt x="2635" y="977"/>
                </a:lnTo>
                <a:lnTo>
                  <a:pt x="2568" y="1032"/>
                </a:lnTo>
                <a:lnTo>
                  <a:pt x="2498" y="1085"/>
                </a:lnTo>
                <a:lnTo>
                  <a:pt x="2426" y="1134"/>
                </a:lnTo>
                <a:lnTo>
                  <a:pt x="2354" y="1181"/>
                </a:lnTo>
                <a:lnTo>
                  <a:pt x="2279" y="1221"/>
                </a:lnTo>
                <a:lnTo>
                  <a:pt x="2204" y="1255"/>
                </a:lnTo>
                <a:lnTo>
                  <a:pt x="2128" y="1280"/>
                </a:lnTo>
                <a:lnTo>
                  <a:pt x="2051" y="1297"/>
                </a:lnTo>
                <a:lnTo>
                  <a:pt x="1973" y="1301"/>
                </a:lnTo>
                <a:lnTo>
                  <a:pt x="1923" y="1300"/>
                </a:lnTo>
                <a:lnTo>
                  <a:pt x="1872" y="1291"/>
                </a:lnTo>
                <a:lnTo>
                  <a:pt x="1822" y="1277"/>
                </a:lnTo>
                <a:lnTo>
                  <a:pt x="1773" y="1258"/>
                </a:lnTo>
                <a:lnTo>
                  <a:pt x="1724" y="1231"/>
                </a:lnTo>
                <a:lnTo>
                  <a:pt x="1675" y="1198"/>
                </a:lnTo>
                <a:lnTo>
                  <a:pt x="1626" y="1158"/>
                </a:lnTo>
                <a:lnTo>
                  <a:pt x="1578" y="1111"/>
                </a:lnTo>
                <a:lnTo>
                  <a:pt x="1532" y="1056"/>
                </a:lnTo>
                <a:lnTo>
                  <a:pt x="1486" y="993"/>
                </a:lnTo>
                <a:lnTo>
                  <a:pt x="1441" y="922"/>
                </a:lnTo>
                <a:lnTo>
                  <a:pt x="1397" y="841"/>
                </a:lnTo>
                <a:lnTo>
                  <a:pt x="1346" y="746"/>
                </a:lnTo>
                <a:lnTo>
                  <a:pt x="1294" y="661"/>
                </a:lnTo>
                <a:lnTo>
                  <a:pt x="1242" y="586"/>
                </a:lnTo>
                <a:lnTo>
                  <a:pt x="1189" y="519"/>
                </a:lnTo>
                <a:lnTo>
                  <a:pt x="1137" y="461"/>
                </a:lnTo>
                <a:lnTo>
                  <a:pt x="1083" y="409"/>
                </a:lnTo>
                <a:lnTo>
                  <a:pt x="1030" y="365"/>
                </a:lnTo>
                <a:lnTo>
                  <a:pt x="976" y="331"/>
                </a:lnTo>
                <a:lnTo>
                  <a:pt x="923" y="301"/>
                </a:lnTo>
                <a:lnTo>
                  <a:pt x="869" y="281"/>
                </a:lnTo>
                <a:lnTo>
                  <a:pt x="816" y="266"/>
                </a:lnTo>
                <a:lnTo>
                  <a:pt x="762" y="257"/>
                </a:lnTo>
                <a:lnTo>
                  <a:pt x="709" y="254"/>
                </a:lnTo>
                <a:lnTo>
                  <a:pt x="633" y="260"/>
                </a:lnTo>
                <a:lnTo>
                  <a:pt x="559" y="275"/>
                </a:lnTo>
                <a:lnTo>
                  <a:pt x="486" y="301"/>
                </a:lnTo>
                <a:lnTo>
                  <a:pt x="413" y="336"/>
                </a:lnTo>
                <a:lnTo>
                  <a:pt x="342" y="379"/>
                </a:lnTo>
                <a:lnTo>
                  <a:pt x="272" y="428"/>
                </a:lnTo>
                <a:lnTo>
                  <a:pt x="202" y="484"/>
                </a:lnTo>
                <a:lnTo>
                  <a:pt x="137" y="547"/>
                </a:lnTo>
                <a:lnTo>
                  <a:pt x="71" y="612"/>
                </a:lnTo>
                <a:lnTo>
                  <a:pt x="9" y="684"/>
                </a:lnTo>
                <a:lnTo>
                  <a:pt x="0" y="676"/>
                </a:lnTo>
                <a:lnTo>
                  <a:pt x="56" y="611"/>
                </a:lnTo>
                <a:lnTo>
                  <a:pt x="116" y="550"/>
                </a:lnTo>
                <a:lnTo>
                  <a:pt x="177" y="492"/>
                </a:lnTo>
                <a:lnTo>
                  <a:pt x="239" y="438"/>
                </a:lnTo>
                <a:lnTo>
                  <a:pt x="303" y="391"/>
                </a:lnTo>
                <a:lnTo>
                  <a:pt x="367" y="348"/>
                </a:lnTo>
                <a:lnTo>
                  <a:pt x="434" y="312"/>
                </a:lnTo>
                <a:lnTo>
                  <a:pt x="501" y="282"/>
                </a:lnTo>
                <a:lnTo>
                  <a:pt x="569" y="260"/>
                </a:lnTo>
                <a:lnTo>
                  <a:pt x="639" y="246"/>
                </a:lnTo>
                <a:lnTo>
                  <a:pt x="709" y="242"/>
                </a:lnTo>
                <a:lnTo>
                  <a:pt x="764" y="245"/>
                </a:lnTo>
                <a:lnTo>
                  <a:pt x="819" y="254"/>
                </a:lnTo>
                <a:lnTo>
                  <a:pt x="872" y="269"/>
                </a:lnTo>
                <a:lnTo>
                  <a:pt x="927" y="291"/>
                </a:lnTo>
                <a:lnTo>
                  <a:pt x="982" y="321"/>
                </a:lnTo>
                <a:lnTo>
                  <a:pt x="1037" y="357"/>
                </a:lnTo>
                <a:lnTo>
                  <a:pt x="1091" y="400"/>
                </a:lnTo>
                <a:lnTo>
                  <a:pt x="1146" y="452"/>
                </a:lnTo>
                <a:lnTo>
                  <a:pt x="1199" y="511"/>
                </a:lnTo>
                <a:lnTo>
                  <a:pt x="1251" y="578"/>
                </a:lnTo>
                <a:lnTo>
                  <a:pt x="1305" y="655"/>
                </a:lnTo>
                <a:lnTo>
                  <a:pt x="1357" y="740"/>
                </a:lnTo>
                <a:lnTo>
                  <a:pt x="1407" y="835"/>
                </a:lnTo>
                <a:lnTo>
                  <a:pt x="1452" y="914"/>
                </a:lnTo>
                <a:lnTo>
                  <a:pt x="1496" y="986"/>
                </a:lnTo>
                <a:lnTo>
                  <a:pt x="1541" y="1048"/>
                </a:lnTo>
                <a:lnTo>
                  <a:pt x="1587" y="1103"/>
                </a:lnTo>
                <a:lnTo>
                  <a:pt x="1634" y="1149"/>
                </a:lnTo>
                <a:lnTo>
                  <a:pt x="1682" y="1188"/>
                </a:lnTo>
                <a:lnTo>
                  <a:pt x="1730" y="1221"/>
                </a:lnTo>
                <a:lnTo>
                  <a:pt x="1777" y="1246"/>
                </a:lnTo>
                <a:lnTo>
                  <a:pt x="1826" y="1265"/>
                </a:lnTo>
                <a:lnTo>
                  <a:pt x="1875" y="1279"/>
                </a:lnTo>
                <a:lnTo>
                  <a:pt x="1924" y="1288"/>
                </a:lnTo>
                <a:lnTo>
                  <a:pt x="1973" y="1289"/>
                </a:lnTo>
                <a:lnTo>
                  <a:pt x="2049" y="1285"/>
                </a:lnTo>
                <a:lnTo>
                  <a:pt x="2125" y="1268"/>
                </a:lnTo>
                <a:lnTo>
                  <a:pt x="2199" y="1243"/>
                </a:lnTo>
                <a:lnTo>
                  <a:pt x="2273" y="1210"/>
                </a:lnTo>
                <a:lnTo>
                  <a:pt x="2348" y="1170"/>
                </a:lnTo>
                <a:lnTo>
                  <a:pt x="2421" y="1125"/>
                </a:lnTo>
                <a:lnTo>
                  <a:pt x="2490" y="1075"/>
                </a:lnTo>
                <a:lnTo>
                  <a:pt x="2560" y="1023"/>
                </a:lnTo>
                <a:lnTo>
                  <a:pt x="2627" y="968"/>
                </a:lnTo>
                <a:lnTo>
                  <a:pt x="2691" y="911"/>
                </a:lnTo>
                <a:lnTo>
                  <a:pt x="2753" y="856"/>
                </a:lnTo>
                <a:lnTo>
                  <a:pt x="2811" y="803"/>
                </a:lnTo>
                <a:lnTo>
                  <a:pt x="2868" y="752"/>
                </a:lnTo>
                <a:lnTo>
                  <a:pt x="2918" y="706"/>
                </a:lnTo>
                <a:lnTo>
                  <a:pt x="2975" y="655"/>
                </a:lnTo>
                <a:lnTo>
                  <a:pt x="3034" y="600"/>
                </a:lnTo>
                <a:lnTo>
                  <a:pt x="3100" y="544"/>
                </a:lnTo>
                <a:lnTo>
                  <a:pt x="3169" y="486"/>
                </a:lnTo>
                <a:lnTo>
                  <a:pt x="3244" y="426"/>
                </a:lnTo>
                <a:lnTo>
                  <a:pt x="3321" y="368"/>
                </a:lnTo>
                <a:lnTo>
                  <a:pt x="3403" y="310"/>
                </a:lnTo>
                <a:lnTo>
                  <a:pt x="3486" y="255"/>
                </a:lnTo>
                <a:lnTo>
                  <a:pt x="3574" y="203"/>
                </a:lnTo>
                <a:lnTo>
                  <a:pt x="3664" y="154"/>
                </a:lnTo>
                <a:lnTo>
                  <a:pt x="3758" y="111"/>
                </a:lnTo>
                <a:lnTo>
                  <a:pt x="3853" y="74"/>
                </a:lnTo>
                <a:lnTo>
                  <a:pt x="3951" y="43"/>
                </a:lnTo>
                <a:lnTo>
                  <a:pt x="4049" y="19"/>
                </a:lnTo>
                <a:lnTo>
                  <a:pt x="4150" y="4"/>
                </a:lnTo>
                <a:lnTo>
                  <a:pt x="4253" y="0"/>
                </a:lnTo>
                <a:close/>
              </a:path>
            </a:pathLst>
          </a:custGeom>
          <a:solidFill>
            <a:srgbClr val="909090"/>
          </a:solidFill>
          <a:ln w="0">
            <a:noFill/>
            <a:prstDash val="solid"/>
            <a:round/>
            <a:headEnd/>
            <a:tailEnd/>
          </a:ln>
          <a:effectLst>
            <a:outerShdw algn="tl" rotWithShape="0">
              <a:srgbClr val="FFFFFF"/>
            </a:outerShdw>
          </a:effectLst>
        </p:spPr>
        <p:txBody>
          <a:bodyPr vert="horz" wrap="square" lIns="98183" tIns="49092" rIns="98183" bIns="49092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22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  <a:sym typeface="Gill Sans" charset="0"/>
            </a:endParaRPr>
          </a:p>
        </p:txBody>
      </p:sp>
      <p:sp>
        <p:nvSpPr>
          <p:cNvPr id="33" name="Freeform 13"/>
          <p:cNvSpPr>
            <a:spLocks/>
          </p:cNvSpPr>
          <p:nvPr/>
        </p:nvSpPr>
        <p:spPr bwMode="auto">
          <a:xfrm>
            <a:off x="5547486" y="3084248"/>
            <a:ext cx="1361105" cy="346388"/>
          </a:xfrm>
          <a:custGeom>
            <a:avLst/>
            <a:gdLst>
              <a:gd name="T0" fmla="*/ 461 w 962"/>
              <a:gd name="T1" fmla="*/ 0 h 183"/>
              <a:gd name="T2" fmla="*/ 531 w 962"/>
              <a:gd name="T3" fmla="*/ 3 h 183"/>
              <a:gd name="T4" fmla="*/ 601 w 962"/>
              <a:gd name="T5" fmla="*/ 12 h 183"/>
              <a:gd name="T6" fmla="*/ 672 w 962"/>
              <a:gd name="T7" fmla="*/ 28 h 183"/>
              <a:gd name="T8" fmla="*/ 745 w 962"/>
              <a:gd name="T9" fmla="*/ 52 h 183"/>
              <a:gd name="T10" fmla="*/ 818 w 962"/>
              <a:gd name="T11" fmla="*/ 83 h 183"/>
              <a:gd name="T12" fmla="*/ 889 w 962"/>
              <a:gd name="T13" fmla="*/ 124 h 183"/>
              <a:gd name="T14" fmla="*/ 962 w 962"/>
              <a:gd name="T15" fmla="*/ 173 h 183"/>
              <a:gd name="T16" fmla="*/ 954 w 962"/>
              <a:gd name="T17" fmla="*/ 183 h 183"/>
              <a:gd name="T18" fmla="*/ 883 w 962"/>
              <a:gd name="T19" fmla="*/ 134 h 183"/>
              <a:gd name="T20" fmla="*/ 812 w 962"/>
              <a:gd name="T21" fmla="*/ 95 h 183"/>
              <a:gd name="T22" fmla="*/ 740 w 962"/>
              <a:gd name="T23" fmla="*/ 64 h 183"/>
              <a:gd name="T24" fmla="*/ 669 w 962"/>
              <a:gd name="T25" fmla="*/ 40 h 183"/>
              <a:gd name="T26" fmla="*/ 599 w 962"/>
              <a:gd name="T27" fmla="*/ 24 h 183"/>
              <a:gd name="T28" fmla="*/ 529 w 962"/>
              <a:gd name="T29" fmla="*/ 15 h 183"/>
              <a:gd name="T30" fmla="*/ 461 w 962"/>
              <a:gd name="T31" fmla="*/ 12 h 183"/>
              <a:gd name="T32" fmla="*/ 387 w 962"/>
              <a:gd name="T33" fmla="*/ 15 h 183"/>
              <a:gd name="T34" fmla="*/ 314 w 962"/>
              <a:gd name="T35" fmla="*/ 25 h 183"/>
              <a:gd name="T36" fmla="*/ 246 w 962"/>
              <a:gd name="T37" fmla="*/ 42 h 183"/>
              <a:gd name="T38" fmla="*/ 180 w 962"/>
              <a:gd name="T39" fmla="*/ 64 h 183"/>
              <a:gd name="T40" fmla="*/ 118 w 962"/>
              <a:gd name="T41" fmla="*/ 91 h 183"/>
              <a:gd name="T42" fmla="*/ 60 w 962"/>
              <a:gd name="T43" fmla="*/ 121 h 183"/>
              <a:gd name="T44" fmla="*/ 8 w 962"/>
              <a:gd name="T45" fmla="*/ 155 h 183"/>
              <a:gd name="T46" fmla="*/ 8 w 962"/>
              <a:gd name="T47" fmla="*/ 155 h 183"/>
              <a:gd name="T48" fmla="*/ 0 w 962"/>
              <a:gd name="T49" fmla="*/ 144 h 183"/>
              <a:gd name="T50" fmla="*/ 54 w 962"/>
              <a:gd name="T51" fmla="*/ 110 h 183"/>
              <a:gd name="T52" fmla="*/ 112 w 962"/>
              <a:gd name="T53" fmla="*/ 79 h 183"/>
              <a:gd name="T54" fmla="*/ 176 w 962"/>
              <a:gd name="T55" fmla="*/ 52 h 183"/>
              <a:gd name="T56" fmla="*/ 243 w 962"/>
              <a:gd name="T57" fmla="*/ 30 h 183"/>
              <a:gd name="T58" fmla="*/ 312 w 962"/>
              <a:gd name="T59" fmla="*/ 14 h 183"/>
              <a:gd name="T60" fmla="*/ 385 w 962"/>
              <a:gd name="T61" fmla="*/ 3 h 183"/>
              <a:gd name="T62" fmla="*/ 461 w 962"/>
              <a:gd name="T63" fmla="*/ 0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962" h="183">
                <a:moveTo>
                  <a:pt x="461" y="0"/>
                </a:moveTo>
                <a:lnTo>
                  <a:pt x="531" y="3"/>
                </a:lnTo>
                <a:lnTo>
                  <a:pt x="601" y="12"/>
                </a:lnTo>
                <a:lnTo>
                  <a:pt x="672" y="28"/>
                </a:lnTo>
                <a:lnTo>
                  <a:pt x="745" y="52"/>
                </a:lnTo>
                <a:lnTo>
                  <a:pt x="818" y="83"/>
                </a:lnTo>
                <a:lnTo>
                  <a:pt x="889" y="124"/>
                </a:lnTo>
                <a:lnTo>
                  <a:pt x="962" y="173"/>
                </a:lnTo>
                <a:lnTo>
                  <a:pt x="954" y="183"/>
                </a:lnTo>
                <a:lnTo>
                  <a:pt x="883" y="134"/>
                </a:lnTo>
                <a:lnTo>
                  <a:pt x="812" y="95"/>
                </a:lnTo>
                <a:lnTo>
                  <a:pt x="740" y="64"/>
                </a:lnTo>
                <a:lnTo>
                  <a:pt x="669" y="40"/>
                </a:lnTo>
                <a:lnTo>
                  <a:pt x="599" y="24"/>
                </a:lnTo>
                <a:lnTo>
                  <a:pt x="529" y="15"/>
                </a:lnTo>
                <a:lnTo>
                  <a:pt x="461" y="12"/>
                </a:lnTo>
                <a:lnTo>
                  <a:pt x="387" y="15"/>
                </a:lnTo>
                <a:lnTo>
                  <a:pt x="314" y="25"/>
                </a:lnTo>
                <a:lnTo>
                  <a:pt x="246" y="42"/>
                </a:lnTo>
                <a:lnTo>
                  <a:pt x="180" y="64"/>
                </a:lnTo>
                <a:lnTo>
                  <a:pt x="118" y="91"/>
                </a:lnTo>
                <a:lnTo>
                  <a:pt x="60" y="121"/>
                </a:lnTo>
                <a:lnTo>
                  <a:pt x="8" y="155"/>
                </a:lnTo>
                <a:lnTo>
                  <a:pt x="8" y="155"/>
                </a:lnTo>
                <a:lnTo>
                  <a:pt x="0" y="144"/>
                </a:lnTo>
                <a:lnTo>
                  <a:pt x="54" y="110"/>
                </a:lnTo>
                <a:lnTo>
                  <a:pt x="112" y="79"/>
                </a:lnTo>
                <a:lnTo>
                  <a:pt x="176" y="52"/>
                </a:lnTo>
                <a:lnTo>
                  <a:pt x="243" y="30"/>
                </a:lnTo>
                <a:lnTo>
                  <a:pt x="312" y="14"/>
                </a:lnTo>
                <a:lnTo>
                  <a:pt x="385" y="3"/>
                </a:lnTo>
                <a:lnTo>
                  <a:pt x="461" y="0"/>
                </a:lnTo>
                <a:close/>
              </a:path>
            </a:pathLst>
          </a:custGeom>
          <a:solidFill>
            <a:srgbClr val="909090"/>
          </a:solidFill>
          <a:ln w="0">
            <a:noFill/>
            <a:prstDash val="solid"/>
            <a:round/>
            <a:headEnd/>
            <a:tailEnd/>
          </a:ln>
          <a:effectLst>
            <a:outerShdw algn="tl" rotWithShape="0">
              <a:srgbClr val="FFFFFF"/>
            </a:outerShdw>
          </a:effectLst>
        </p:spPr>
        <p:txBody>
          <a:bodyPr vert="horz" wrap="square" lIns="98183" tIns="49092" rIns="98183" bIns="49092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22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  <a:sym typeface="Gill Sans" charset="0"/>
            </a:endParaRPr>
          </a:p>
        </p:txBody>
      </p:sp>
      <p:grpSp>
        <p:nvGrpSpPr>
          <p:cNvPr id="34" name="Group 19"/>
          <p:cNvGrpSpPr/>
          <p:nvPr/>
        </p:nvGrpSpPr>
        <p:grpSpPr>
          <a:xfrm>
            <a:off x="559226" y="2909854"/>
            <a:ext cx="1517831" cy="958441"/>
            <a:chOff x="552376" y="2667382"/>
            <a:chExt cx="1499240" cy="958587"/>
          </a:xfrm>
        </p:grpSpPr>
        <p:sp>
          <p:nvSpPr>
            <p:cNvPr id="35" name="Rectangle 26"/>
            <p:cNvSpPr>
              <a:spLocks/>
            </p:cNvSpPr>
            <p:nvPr/>
          </p:nvSpPr>
          <p:spPr bwMode="auto">
            <a:xfrm>
              <a:off x="552376" y="2880550"/>
              <a:ext cx="1499240" cy="7454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marL="0" marR="0" lvl="0" indent="0" algn="ctr" defTabSz="914400" rtl="0" eaLnBrk="1" fontAlgn="base" latinLnBrk="0" hangingPunct="1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73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Lato Light" charset="0"/>
                  <a:sym typeface="Lato Light" charset="0"/>
                </a:rPr>
                <a:t>Selenium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73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Lato Light" charset="0"/>
                  <a:sym typeface="Lato Light" charset="0"/>
                </a:rPr>
                <a:t>Xpath</a:t>
              </a:r>
              <a:endParaRPr kumimoji="0" lang="en-US" altLang="zh-CN" sz="873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Lato Light" charset="0"/>
                <a:sym typeface="Lato Light" charset="0"/>
              </a:endParaRPr>
            </a:p>
            <a:p>
              <a:pPr marL="0" marR="0" lvl="0" indent="0" algn="ctr" defTabSz="914400" rtl="0" eaLnBrk="1" fontAlgn="base" latinLnBrk="0" hangingPunct="1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73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Lato Light" charset="0"/>
                  <a:sym typeface="Lato Light" charset="0"/>
                </a:rPr>
                <a:t>正则表达式</a:t>
              </a:r>
              <a:endParaRPr kumimoji="0" lang="en-US" sz="873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Lato Light" charset="0"/>
                <a:sym typeface="Lato Light" charset="0"/>
              </a:endParaRPr>
            </a:p>
          </p:txBody>
        </p:sp>
        <p:sp>
          <p:nvSpPr>
            <p:cNvPr id="36" name="Rectangle 27"/>
            <p:cNvSpPr>
              <a:spLocks/>
            </p:cNvSpPr>
            <p:nvPr/>
          </p:nvSpPr>
          <p:spPr bwMode="auto">
            <a:xfrm>
              <a:off x="620524" y="2667382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marL="0" marR="0" lvl="0" indent="0" algn="ctr" defTabSz="914400" rtl="0" eaLnBrk="1" fontAlgn="base" latinLnBrk="0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746" b="0" i="0" u="none" strike="noStrike" kern="1200" cap="none" spc="0" normalizeH="0" baseline="0" noProof="0" dirty="0">
                  <a:ln>
                    <a:noFill/>
                  </a:ln>
                  <a:solidFill>
                    <a:srgbClr val="84B3A3"/>
                  </a:solidFill>
                  <a:effectLst/>
                  <a:uLnTx/>
                  <a:uFillTx/>
                  <a:latin typeface="微软雅黑"/>
                  <a:ea typeface="微软雅黑"/>
                  <a:cs typeface="Bebas Neue" charset="0"/>
                  <a:sym typeface="Bebas Neue" charset="0"/>
                </a:rPr>
                <a:t>爬虫</a:t>
              </a:r>
              <a:endParaRPr kumimoji="0" lang="en-US" altLang="zh-CN" sz="1746" b="0" i="0" u="none" strike="noStrike" kern="1200" cap="none" spc="0" normalizeH="0" baseline="0" noProof="0" dirty="0">
                <a:ln>
                  <a:noFill/>
                </a:ln>
                <a:solidFill>
                  <a:srgbClr val="84B3A3"/>
                </a:solidFill>
                <a:effectLst/>
                <a:uLnTx/>
                <a:uFillTx/>
                <a:latin typeface="微软雅黑"/>
                <a:ea typeface="微软雅黑"/>
                <a:cs typeface="Bebas Neue" charset="0"/>
                <a:sym typeface="Bebas Neue" charset="0"/>
              </a:endParaRPr>
            </a:p>
          </p:txBody>
        </p:sp>
      </p:grpSp>
      <p:sp>
        <p:nvSpPr>
          <p:cNvPr id="37" name="Freeform 13"/>
          <p:cNvSpPr>
            <a:spLocks/>
          </p:cNvSpPr>
          <p:nvPr/>
        </p:nvSpPr>
        <p:spPr bwMode="auto">
          <a:xfrm rot="5910658">
            <a:off x="6141224" y="2006253"/>
            <a:ext cx="1030748" cy="348067"/>
          </a:xfrm>
          <a:custGeom>
            <a:avLst/>
            <a:gdLst>
              <a:gd name="T0" fmla="*/ 461 w 962"/>
              <a:gd name="T1" fmla="*/ 0 h 183"/>
              <a:gd name="T2" fmla="*/ 531 w 962"/>
              <a:gd name="T3" fmla="*/ 3 h 183"/>
              <a:gd name="T4" fmla="*/ 601 w 962"/>
              <a:gd name="T5" fmla="*/ 12 h 183"/>
              <a:gd name="T6" fmla="*/ 672 w 962"/>
              <a:gd name="T7" fmla="*/ 28 h 183"/>
              <a:gd name="T8" fmla="*/ 745 w 962"/>
              <a:gd name="T9" fmla="*/ 52 h 183"/>
              <a:gd name="T10" fmla="*/ 818 w 962"/>
              <a:gd name="T11" fmla="*/ 83 h 183"/>
              <a:gd name="T12" fmla="*/ 889 w 962"/>
              <a:gd name="T13" fmla="*/ 124 h 183"/>
              <a:gd name="T14" fmla="*/ 962 w 962"/>
              <a:gd name="T15" fmla="*/ 173 h 183"/>
              <a:gd name="T16" fmla="*/ 954 w 962"/>
              <a:gd name="T17" fmla="*/ 183 h 183"/>
              <a:gd name="T18" fmla="*/ 883 w 962"/>
              <a:gd name="T19" fmla="*/ 134 h 183"/>
              <a:gd name="T20" fmla="*/ 812 w 962"/>
              <a:gd name="T21" fmla="*/ 95 h 183"/>
              <a:gd name="T22" fmla="*/ 740 w 962"/>
              <a:gd name="T23" fmla="*/ 64 h 183"/>
              <a:gd name="T24" fmla="*/ 669 w 962"/>
              <a:gd name="T25" fmla="*/ 40 h 183"/>
              <a:gd name="T26" fmla="*/ 599 w 962"/>
              <a:gd name="T27" fmla="*/ 24 h 183"/>
              <a:gd name="T28" fmla="*/ 529 w 962"/>
              <a:gd name="T29" fmla="*/ 15 h 183"/>
              <a:gd name="T30" fmla="*/ 461 w 962"/>
              <a:gd name="T31" fmla="*/ 12 h 183"/>
              <a:gd name="T32" fmla="*/ 387 w 962"/>
              <a:gd name="T33" fmla="*/ 15 h 183"/>
              <a:gd name="T34" fmla="*/ 314 w 962"/>
              <a:gd name="T35" fmla="*/ 25 h 183"/>
              <a:gd name="T36" fmla="*/ 246 w 962"/>
              <a:gd name="T37" fmla="*/ 42 h 183"/>
              <a:gd name="T38" fmla="*/ 180 w 962"/>
              <a:gd name="T39" fmla="*/ 64 h 183"/>
              <a:gd name="T40" fmla="*/ 118 w 962"/>
              <a:gd name="T41" fmla="*/ 91 h 183"/>
              <a:gd name="T42" fmla="*/ 60 w 962"/>
              <a:gd name="T43" fmla="*/ 121 h 183"/>
              <a:gd name="T44" fmla="*/ 8 w 962"/>
              <a:gd name="T45" fmla="*/ 155 h 183"/>
              <a:gd name="T46" fmla="*/ 8 w 962"/>
              <a:gd name="T47" fmla="*/ 155 h 183"/>
              <a:gd name="T48" fmla="*/ 0 w 962"/>
              <a:gd name="T49" fmla="*/ 144 h 183"/>
              <a:gd name="T50" fmla="*/ 54 w 962"/>
              <a:gd name="T51" fmla="*/ 110 h 183"/>
              <a:gd name="T52" fmla="*/ 112 w 962"/>
              <a:gd name="T53" fmla="*/ 79 h 183"/>
              <a:gd name="T54" fmla="*/ 176 w 962"/>
              <a:gd name="T55" fmla="*/ 52 h 183"/>
              <a:gd name="T56" fmla="*/ 243 w 962"/>
              <a:gd name="T57" fmla="*/ 30 h 183"/>
              <a:gd name="T58" fmla="*/ 312 w 962"/>
              <a:gd name="T59" fmla="*/ 14 h 183"/>
              <a:gd name="T60" fmla="*/ 385 w 962"/>
              <a:gd name="T61" fmla="*/ 3 h 183"/>
              <a:gd name="T62" fmla="*/ 461 w 962"/>
              <a:gd name="T63" fmla="*/ 0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962" h="183">
                <a:moveTo>
                  <a:pt x="461" y="0"/>
                </a:moveTo>
                <a:lnTo>
                  <a:pt x="531" y="3"/>
                </a:lnTo>
                <a:lnTo>
                  <a:pt x="601" y="12"/>
                </a:lnTo>
                <a:lnTo>
                  <a:pt x="672" y="28"/>
                </a:lnTo>
                <a:lnTo>
                  <a:pt x="745" y="52"/>
                </a:lnTo>
                <a:lnTo>
                  <a:pt x="818" y="83"/>
                </a:lnTo>
                <a:lnTo>
                  <a:pt x="889" y="124"/>
                </a:lnTo>
                <a:lnTo>
                  <a:pt x="962" y="173"/>
                </a:lnTo>
                <a:lnTo>
                  <a:pt x="954" y="183"/>
                </a:lnTo>
                <a:lnTo>
                  <a:pt x="883" y="134"/>
                </a:lnTo>
                <a:lnTo>
                  <a:pt x="812" y="95"/>
                </a:lnTo>
                <a:lnTo>
                  <a:pt x="740" y="64"/>
                </a:lnTo>
                <a:lnTo>
                  <a:pt x="669" y="40"/>
                </a:lnTo>
                <a:lnTo>
                  <a:pt x="599" y="24"/>
                </a:lnTo>
                <a:lnTo>
                  <a:pt x="529" y="15"/>
                </a:lnTo>
                <a:lnTo>
                  <a:pt x="461" y="12"/>
                </a:lnTo>
                <a:lnTo>
                  <a:pt x="387" y="15"/>
                </a:lnTo>
                <a:lnTo>
                  <a:pt x="314" y="25"/>
                </a:lnTo>
                <a:lnTo>
                  <a:pt x="246" y="42"/>
                </a:lnTo>
                <a:lnTo>
                  <a:pt x="180" y="64"/>
                </a:lnTo>
                <a:lnTo>
                  <a:pt x="118" y="91"/>
                </a:lnTo>
                <a:lnTo>
                  <a:pt x="60" y="121"/>
                </a:lnTo>
                <a:lnTo>
                  <a:pt x="8" y="155"/>
                </a:lnTo>
                <a:lnTo>
                  <a:pt x="8" y="155"/>
                </a:lnTo>
                <a:lnTo>
                  <a:pt x="0" y="144"/>
                </a:lnTo>
                <a:lnTo>
                  <a:pt x="54" y="110"/>
                </a:lnTo>
                <a:lnTo>
                  <a:pt x="112" y="79"/>
                </a:lnTo>
                <a:lnTo>
                  <a:pt x="176" y="52"/>
                </a:lnTo>
                <a:lnTo>
                  <a:pt x="243" y="30"/>
                </a:lnTo>
                <a:lnTo>
                  <a:pt x="312" y="14"/>
                </a:lnTo>
                <a:lnTo>
                  <a:pt x="385" y="3"/>
                </a:lnTo>
                <a:lnTo>
                  <a:pt x="461" y="0"/>
                </a:lnTo>
                <a:close/>
              </a:path>
            </a:pathLst>
          </a:custGeom>
          <a:solidFill>
            <a:srgbClr val="909090"/>
          </a:solidFill>
          <a:ln w="0">
            <a:noFill/>
            <a:prstDash val="solid"/>
            <a:round/>
            <a:headEnd/>
            <a:tailEnd/>
          </a:ln>
          <a:effectLst>
            <a:outerShdw algn="tl" rotWithShape="0">
              <a:srgbClr val="FFFFFF"/>
            </a:outerShdw>
          </a:effectLst>
        </p:spPr>
        <p:txBody>
          <a:bodyPr vert="horz" wrap="square" lIns="98183" tIns="49092" rIns="98183" bIns="49092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22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  <a:sym typeface="Gill Sans" charset="0"/>
            </a:endParaRPr>
          </a:p>
        </p:txBody>
      </p:sp>
      <p:grpSp>
        <p:nvGrpSpPr>
          <p:cNvPr id="38" name="Group 129"/>
          <p:cNvGrpSpPr/>
          <p:nvPr/>
        </p:nvGrpSpPr>
        <p:grpSpPr>
          <a:xfrm>
            <a:off x="2114720" y="2151508"/>
            <a:ext cx="1379845" cy="852220"/>
            <a:chOff x="696724" y="2667382"/>
            <a:chExt cx="1362945" cy="852351"/>
          </a:xfrm>
        </p:grpSpPr>
        <p:sp>
          <p:nvSpPr>
            <p:cNvPr id="39" name="Rectangle 26"/>
            <p:cNvSpPr>
              <a:spLocks/>
            </p:cNvSpPr>
            <p:nvPr/>
          </p:nvSpPr>
          <p:spPr bwMode="auto">
            <a:xfrm>
              <a:off x="696724" y="2920895"/>
              <a:ext cx="1354892" cy="598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marL="0" marR="0" lvl="0" indent="0" algn="ctr" defTabSz="914400" rtl="0" eaLnBrk="1" fontAlgn="base" latinLnBrk="0" hangingPunct="1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73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Lato Light" charset="0"/>
                  <a:sym typeface="Lato Light" charset="0"/>
                </a:rPr>
                <a:t>Jieba</a:t>
              </a:r>
              <a:r>
                <a:rPr kumimoji="0" lang="zh-CN" altLang="en-US" sz="873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Lato Light" charset="0"/>
                  <a:sym typeface="Lato Light" charset="0"/>
                </a:rPr>
                <a:t>分词</a:t>
              </a:r>
              <a:endParaRPr kumimoji="0" lang="en-US" altLang="zh-CN" sz="873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Lato Light" charset="0"/>
                <a:sym typeface="Lato Light" charset="0"/>
              </a:endParaRPr>
            </a:p>
            <a:p>
              <a:pPr marL="0" marR="0" lvl="0" indent="0" algn="ctr" defTabSz="914400" rtl="0" eaLnBrk="1" fontAlgn="base" latinLnBrk="0" hangingPunct="1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73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Lato Light" charset="0"/>
                  <a:sym typeface="Lato Light" charset="0"/>
                </a:rPr>
                <a:t>停用词表</a:t>
              </a:r>
              <a:endParaRPr kumimoji="0" lang="en-US" sz="873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Lato Light" charset="0"/>
                <a:sym typeface="Lato Light" charset="0"/>
              </a:endParaRPr>
            </a:p>
          </p:txBody>
        </p:sp>
        <p:sp>
          <p:nvSpPr>
            <p:cNvPr id="40" name="Rectangle 27"/>
            <p:cNvSpPr>
              <a:spLocks/>
            </p:cNvSpPr>
            <p:nvPr/>
          </p:nvSpPr>
          <p:spPr bwMode="auto">
            <a:xfrm>
              <a:off x="696724" y="2667382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marL="0" marR="0" lvl="0" indent="0" algn="ctr" defTabSz="914400" rtl="0" eaLnBrk="1" fontAlgn="base" latinLnBrk="0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746" b="0" i="0" u="none" strike="noStrike" kern="1200" cap="none" spc="0" normalizeH="0" baseline="0" noProof="0" dirty="0">
                  <a:ln>
                    <a:noFill/>
                  </a:ln>
                  <a:solidFill>
                    <a:srgbClr val="779B37"/>
                  </a:solidFill>
                  <a:effectLst/>
                  <a:uLnTx/>
                  <a:uFillTx/>
                  <a:latin typeface="微软雅黑"/>
                  <a:ea typeface="微软雅黑"/>
                  <a:cs typeface="Bebas Neue" charset="0"/>
                  <a:sym typeface="Bebas Neue" charset="0"/>
                </a:rPr>
                <a:t>词频统计</a:t>
              </a:r>
              <a:endParaRPr kumimoji="0" lang="en-US" altLang="zh-CN" sz="1746" b="0" i="0" u="none" strike="noStrike" kern="1200" cap="none" spc="0" normalizeH="0" baseline="0" noProof="0" dirty="0">
                <a:ln>
                  <a:noFill/>
                </a:ln>
                <a:solidFill>
                  <a:srgbClr val="779B37"/>
                </a:solidFill>
                <a:effectLst/>
                <a:uLnTx/>
                <a:uFillTx/>
                <a:latin typeface="微软雅黑"/>
                <a:ea typeface="微软雅黑"/>
                <a:cs typeface="Bebas Neue" charset="0"/>
                <a:sym typeface="Bebas Neue" charset="0"/>
              </a:endParaRPr>
            </a:p>
          </p:txBody>
        </p:sp>
      </p:grpSp>
      <p:grpSp>
        <p:nvGrpSpPr>
          <p:cNvPr id="41" name="Group 132"/>
          <p:cNvGrpSpPr/>
          <p:nvPr/>
        </p:nvGrpSpPr>
        <p:grpSpPr>
          <a:xfrm>
            <a:off x="4918723" y="1512873"/>
            <a:ext cx="1379845" cy="867219"/>
            <a:chOff x="696724" y="2667383"/>
            <a:chExt cx="1362945" cy="867352"/>
          </a:xfrm>
        </p:grpSpPr>
        <p:sp>
          <p:nvSpPr>
            <p:cNvPr id="42" name="Rectangle 26"/>
            <p:cNvSpPr>
              <a:spLocks/>
            </p:cNvSpPr>
            <p:nvPr/>
          </p:nvSpPr>
          <p:spPr bwMode="auto">
            <a:xfrm>
              <a:off x="696724" y="2935897"/>
              <a:ext cx="1354892" cy="598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marL="0" marR="0" lvl="0" indent="0" algn="ctr" defTabSz="914400" rtl="0" eaLnBrk="1" fontAlgn="base" latinLnBrk="0" hangingPunct="1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73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Lato Light" charset="0"/>
                  <a:sym typeface="Lato Light" charset="0"/>
                </a:rPr>
                <a:t>Pyinstaller</a:t>
              </a:r>
              <a:endParaRPr kumimoji="0" lang="en-US" sz="873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Lato Light" charset="0"/>
                <a:sym typeface="Lato Light" charset="0"/>
              </a:endParaRPr>
            </a:p>
          </p:txBody>
        </p:sp>
        <p:sp>
          <p:nvSpPr>
            <p:cNvPr id="43" name="Rectangle 27"/>
            <p:cNvSpPr>
              <a:spLocks/>
            </p:cNvSpPr>
            <p:nvPr/>
          </p:nvSpPr>
          <p:spPr bwMode="auto">
            <a:xfrm>
              <a:off x="696724" y="2667383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marL="0" marR="0" lvl="0" indent="0" algn="ctr" defTabSz="914400" rtl="0" eaLnBrk="1" fontAlgn="base" latinLnBrk="0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746" b="0" i="0" u="none" strike="noStrike" kern="1200" cap="none" spc="0" normalizeH="0" baseline="0" noProof="0" dirty="0">
                  <a:ln>
                    <a:noFill/>
                  </a:ln>
                  <a:solidFill>
                    <a:srgbClr val="779B37"/>
                  </a:solidFill>
                  <a:effectLst/>
                  <a:uLnTx/>
                  <a:uFillTx/>
                  <a:latin typeface="微软雅黑"/>
                  <a:ea typeface="微软雅黑"/>
                  <a:cs typeface="Bebas Neue" charset="0"/>
                  <a:sym typeface="Bebas Neue" charset="0"/>
                </a:rPr>
                <a:t>程序打包</a:t>
              </a:r>
              <a:endParaRPr kumimoji="0" lang="en-US" altLang="zh-CN" sz="1746" b="0" i="0" u="none" strike="noStrike" kern="1200" cap="none" spc="0" normalizeH="0" baseline="0" noProof="0" dirty="0">
                <a:ln>
                  <a:noFill/>
                </a:ln>
                <a:solidFill>
                  <a:srgbClr val="779B37"/>
                </a:solidFill>
                <a:effectLst/>
                <a:uLnTx/>
                <a:uFillTx/>
                <a:latin typeface="微软雅黑"/>
                <a:ea typeface="微软雅黑"/>
                <a:cs typeface="Bebas Neue" charset="0"/>
                <a:sym typeface="Bebas Neue" charset="0"/>
              </a:endParaRPr>
            </a:p>
          </p:txBody>
        </p:sp>
      </p:grpSp>
      <p:grpSp>
        <p:nvGrpSpPr>
          <p:cNvPr id="44" name="Group 135"/>
          <p:cNvGrpSpPr/>
          <p:nvPr/>
        </p:nvGrpSpPr>
        <p:grpSpPr>
          <a:xfrm>
            <a:off x="4412533" y="4292644"/>
            <a:ext cx="1517831" cy="830458"/>
            <a:chOff x="552376" y="2667382"/>
            <a:chExt cx="1499240" cy="830586"/>
          </a:xfrm>
        </p:grpSpPr>
        <p:sp>
          <p:nvSpPr>
            <p:cNvPr id="45" name="Rectangle 26"/>
            <p:cNvSpPr>
              <a:spLocks/>
            </p:cNvSpPr>
            <p:nvPr/>
          </p:nvSpPr>
          <p:spPr bwMode="auto">
            <a:xfrm>
              <a:off x="552376" y="2907455"/>
              <a:ext cx="1499240" cy="590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marL="0" marR="0" lvl="0" indent="0" algn="ctr" defTabSz="914400" rtl="0" eaLnBrk="1" fontAlgn="base" latinLnBrk="0" hangingPunct="1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73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Lato Light" charset="0"/>
                  <a:sym typeface="Lato Light" charset="0"/>
                </a:rPr>
                <a:t>wordcloud</a:t>
              </a:r>
              <a:endParaRPr kumimoji="0" lang="en-US" sz="873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Lato Light" charset="0"/>
                <a:sym typeface="Lato Light" charset="0"/>
              </a:endParaRPr>
            </a:p>
          </p:txBody>
        </p:sp>
        <p:sp>
          <p:nvSpPr>
            <p:cNvPr id="46" name="Rectangle 27"/>
            <p:cNvSpPr>
              <a:spLocks/>
            </p:cNvSpPr>
            <p:nvPr/>
          </p:nvSpPr>
          <p:spPr bwMode="auto">
            <a:xfrm>
              <a:off x="620524" y="2667382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marL="0" marR="0" lvl="0" indent="0" algn="ctr" defTabSz="914400" rtl="0" eaLnBrk="1" fontAlgn="base" latinLnBrk="0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746" b="0" i="0" u="none" strike="noStrike" kern="1200" cap="none" spc="0" normalizeH="0" baseline="0" noProof="0" dirty="0">
                  <a:ln>
                    <a:noFill/>
                  </a:ln>
                  <a:solidFill>
                    <a:srgbClr val="84B3A3"/>
                  </a:solidFill>
                  <a:effectLst/>
                  <a:uLnTx/>
                  <a:uFillTx/>
                  <a:latin typeface="微软雅黑"/>
                  <a:ea typeface="微软雅黑"/>
                  <a:cs typeface="Bebas Neue" charset="0"/>
                  <a:sym typeface="Bebas Neue" charset="0"/>
                </a:rPr>
                <a:t>词云图生成</a:t>
              </a:r>
              <a:endParaRPr kumimoji="0" lang="en-US" altLang="zh-CN" sz="1746" b="0" i="0" u="none" strike="noStrike" kern="1200" cap="none" spc="0" normalizeH="0" baseline="0" noProof="0" dirty="0">
                <a:ln>
                  <a:noFill/>
                </a:ln>
                <a:solidFill>
                  <a:srgbClr val="84B3A3"/>
                </a:solidFill>
                <a:effectLst/>
                <a:uLnTx/>
                <a:uFillTx/>
                <a:latin typeface="微软雅黑"/>
                <a:ea typeface="微软雅黑"/>
                <a:cs typeface="Bebas Neue" charset="0"/>
                <a:sym typeface="Bebas Neue" charset="0"/>
              </a:endParaRPr>
            </a:p>
          </p:txBody>
        </p:sp>
      </p:grpSp>
      <p:grpSp>
        <p:nvGrpSpPr>
          <p:cNvPr id="47" name="Group 138"/>
          <p:cNvGrpSpPr/>
          <p:nvPr/>
        </p:nvGrpSpPr>
        <p:grpSpPr>
          <a:xfrm>
            <a:off x="6216072" y="3834035"/>
            <a:ext cx="1517831" cy="831898"/>
            <a:chOff x="552376" y="2667382"/>
            <a:chExt cx="1499240" cy="832026"/>
          </a:xfrm>
        </p:grpSpPr>
        <p:sp>
          <p:nvSpPr>
            <p:cNvPr id="48" name="Rectangle 26"/>
            <p:cNvSpPr>
              <a:spLocks/>
            </p:cNvSpPr>
            <p:nvPr/>
          </p:nvSpPr>
          <p:spPr bwMode="auto">
            <a:xfrm>
              <a:off x="552376" y="2908895"/>
              <a:ext cx="1499240" cy="590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marL="0" marR="0" lvl="0" indent="0" algn="ctr" defTabSz="914400" rtl="0" eaLnBrk="1" fontAlgn="base" latinLnBrk="0" hangingPunct="1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73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Lato Light" charset="0"/>
                  <a:sym typeface="Lato Light" charset="0"/>
                </a:rPr>
                <a:t>easygui</a:t>
              </a:r>
              <a:endParaRPr kumimoji="0" lang="en-US" sz="873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Lato Light" charset="0"/>
                <a:sym typeface="Lato Light" charset="0"/>
              </a:endParaRPr>
            </a:p>
          </p:txBody>
        </p:sp>
        <p:sp>
          <p:nvSpPr>
            <p:cNvPr id="49" name="Rectangle 27"/>
            <p:cNvSpPr>
              <a:spLocks/>
            </p:cNvSpPr>
            <p:nvPr/>
          </p:nvSpPr>
          <p:spPr bwMode="auto">
            <a:xfrm>
              <a:off x="620524" y="2667382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marL="0" marR="0" lvl="0" indent="0" algn="ctr" defTabSz="914400" rtl="0" eaLnBrk="1" fontAlgn="base" latinLnBrk="0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746" b="0" i="0" u="none" strike="noStrike" kern="1200" cap="none" spc="0" normalizeH="0" baseline="0" noProof="0" dirty="0">
                  <a:ln>
                    <a:noFill/>
                  </a:ln>
                  <a:solidFill>
                    <a:srgbClr val="84B3A3"/>
                  </a:solidFill>
                  <a:effectLst/>
                  <a:uLnTx/>
                  <a:uFillTx/>
                  <a:latin typeface="微软雅黑"/>
                  <a:ea typeface="微软雅黑"/>
                  <a:cs typeface="Bebas Neue" charset="0"/>
                  <a:sym typeface="Bebas Neue" charset="0"/>
                </a:rPr>
                <a:t>图形界面</a:t>
              </a:r>
              <a:endParaRPr kumimoji="0" lang="en-US" altLang="zh-CN" sz="1746" b="0" i="0" u="none" strike="noStrike" kern="1200" cap="none" spc="0" normalizeH="0" baseline="0" noProof="0" dirty="0">
                <a:ln>
                  <a:noFill/>
                </a:ln>
                <a:solidFill>
                  <a:srgbClr val="84B3A3"/>
                </a:solidFill>
                <a:effectLst/>
                <a:uLnTx/>
                <a:uFillTx/>
                <a:latin typeface="微软雅黑"/>
                <a:ea typeface="微软雅黑"/>
                <a:cs typeface="Bebas Neue" charset="0"/>
                <a:sym typeface="Bebas Neue" charset="0"/>
              </a:endParaRPr>
            </a:p>
          </p:txBody>
        </p:sp>
      </p:grpSp>
      <p:sp>
        <p:nvSpPr>
          <p:cNvPr id="52" name="Rectangle 27"/>
          <p:cNvSpPr>
            <a:spLocks/>
          </p:cNvSpPr>
          <p:nvPr/>
        </p:nvSpPr>
        <p:spPr bwMode="auto">
          <a:xfrm>
            <a:off x="7418509" y="2456228"/>
            <a:ext cx="1379846" cy="170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marL="0" marR="0" lvl="0" indent="0" algn="ctr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746" b="0" i="0" u="none" strike="noStrike" kern="1200" cap="none" spc="0" normalizeH="0" baseline="0" noProof="0" dirty="0">
                <a:ln>
                  <a:noFill/>
                </a:ln>
                <a:solidFill>
                  <a:srgbClr val="779B37"/>
                </a:solidFill>
                <a:effectLst/>
                <a:uLnTx/>
                <a:uFillTx/>
                <a:latin typeface="微软雅黑"/>
                <a:ea typeface="微软雅黑"/>
                <a:cs typeface="Bebas Neue" charset="0"/>
                <a:sym typeface="Bebas Neue" charset="0"/>
              </a:rPr>
              <a:t>评论词云图生成器</a:t>
            </a:r>
            <a:endParaRPr kumimoji="0" lang="en-US" altLang="zh-CN" sz="1746" b="0" i="0" u="none" strike="noStrike" kern="1200" cap="none" spc="0" normalizeH="0" baseline="0" noProof="0" dirty="0">
              <a:ln>
                <a:noFill/>
              </a:ln>
              <a:solidFill>
                <a:srgbClr val="779B37"/>
              </a:solidFill>
              <a:effectLst/>
              <a:uLnTx/>
              <a:uFillTx/>
              <a:latin typeface="微软雅黑"/>
              <a:ea typeface="微软雅黑"/>
              <a:cs typeface="Bebas Neue" charset="0"/>
              <a:sym typeface="Bebas Neue" charset="0"/>
            </a:endParaRPr>
          </a:p>
        </p:txBody>
      </p:sp>
      <p:grpSp>
        <p:nvGrpSpPr>
          <p:cNvPr id="53" name="Group 15"/>
          <p:cNvGrpSpPr/>
          <p:nvPr/>
        </p:nvGrpSpPr>
        <p:grpSpPr>
          <a:xfrm>
            <a:off x="6672044" y="3181878"/>
            <a:ext cx="473092" cy="467227"/>
            <a:chOff x="6590322" y="2740893"/>
            <a:chExt cx="467298" cy="467298"/>
          </a:xfrm>
        </p:grpSpPr>
        <p:sp>
          <p:nvSpPr>
            <p:cNvPr id="54" name="Freeform 11"/>
            <p:cNvSpPr>
              <a:spLocks/>
            </p:cNvSpPr>
            <p:nvPr/>
          </p:nvSpPr>
          <p:spPr bwMode="auto">
            <a:xfrm>
              <a:off x="6590322" y="2740893"/>
              <a:ext cx="467298" cy="467298"/>
            </a:xfrm>
            <a:custGeom>
              <a:avLst/>
              <a:gdLst>
                <a:gd name="T0" fmla="*/ 103 w 204"/>
                <a:gd name="T1" fmla="*/ 0 h 204"/>
                <a:gd name="T2" fmla="*/ 130 w 204"/>
                <a:gd name="T3" fmla="*/ 3 h 204"/>
                <a:gd name="T4" fmla="*/ 153 w 204"/>
                <a:gd name="T5" fmla="*/ 13 h 204"/>
                <a:gd name="T6" fmla="*/ 174 w 204"/>
                <a:gd name="T7" fmla="*/ 30 h 204"/>
                <a:gd name="T8" fmla="*/ 191 w 204"/>
                <a:gd name="T9" fmla="*/ 51 h 204"/>
                <a:gd name="T10" fmla="*/ 201 w 204"/>
                <a:gd name="T11" fmla="*/ 74 h 204"/>
                <a:gd name="T12" fmla="*/ 204 w 204"/>
                <a:gd name="T13" fmla="*/ 101 h 204"/>
                <a:gd name="T14" fmla="*/ 201 w 204"/>
                <a:gd name="T15" fmla="*/ 128 h 204"/>
                <a:gd name="T16" fmla="*/ 191 w 204"/>
                <a:gd name="T17" fmla="*/ 153 h 204"/>
                <a:gd name="T18" fmla="*/ 174 w 204"/>
                <a:gd name="T19" fmla="*/ 174 h 204"/>
                <a:gd name="T20" fmla="*/ 153 w 204"/>
                <a:gd name="T21" fmla="*/ 189 h 204"/>
                <a:gd name="T22" fmla="*/ 130 w 204"/>
                <a:gd name="T23" fmla="*/ 199 h 204"/>
                <a:gd name="T24" fmla="*/ 103 w 204"/>
                <a:gd name="T25" fmla="*/ 204 h 204"/>
                <a:gd name="T26" fmla="*/ 76 w 204"/>
                <a:gd name="T27" fmla="*/ 199 h 204"/>
                <a:gd name="T28" fmla="*/ 51 w 204"/>
                <a:gd name="T29" fmla="*/ 189 h 204"/>
                <a:gd name="T30" fmla="*/ 30 w 204"/>
                <a:gd name="T31" fmla="*/ 174 h 204"/>
                <a:gd name="T32" fmla="*/ 15 w 204"/>
                <a:gd name="T33" fmla="*/ 153 h 204"/>
                <a:gd name="T34" fmla="*/ 5 w 204"/>
                <a:gd name="T35" fmla="*/ 128 h 204"/>
                <a:gd name="T36" fmla="*/ 0 w 204"/>
                <a:gd name="T37" fmla="*/ 101 h 204"/>
                <a:gd name="T38" fmla="*/ 5 w 204"/>
                <a:gd name="T39" fmla="*/ 74 h 204"/>
                <a:gd name="T40" fmla="*/ 15 w 204"/>
                <a:gd name="T41" fmla="*/ 51 h 204"/>
                <a:gd name="T42" fmla="*/ 30 w 204"/>
                <a:gd name="T43" fmla="*/ 30 h 204"/>
                <a:gd name="T44" fmla="*/ 51 w 204"/>
                <a:gd name="T45" fmla="*/ 13 h 204"/>
                <a:gd name="T46" fmla="*/ 76 w 204"/>
                <a:gd name="T47" fmla="*/ 3 h 204"/>
                <a:gd name="T48" fmla="*/ 103 w 204"/>
                <a:gd name="T49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4" h="204">
                  <a:moveTo>
                    <a:pt x="103" y="0"/>
                  </a:moveTo>
                  <a:lnTo>
                    <a:pt x="130" y="3"/>
                  </a:lnTo>
                  <a:lnTo>
                    <a:pt x="153" y="13"/>
                  </a:lnTo>
                  <a:lnTo>
                    <a:pt x="174" y="30"/>
                  </a:lnTo>
                  <a:lnTo>
                    <a:pt x="191" y="51"/>
                  </a:lnTo>
                  <a:lnTo>
                    <a:pt x="201" y="74"/>
                  </a:lnTo>
                  <a:lnTo>
                    <a:pt x="204" y="101"/>
                  </a:lnTo>
                  <a:lnTo>
                    <a:pt x="201" y="128"/>
                  </a:lnTo>
                  <a:lnTo>
                    <a:pt x="191" y="153"/>
                  </a:lnTo>
                  <a:lnTo>
                    <a:pt x="174" y="174"/>
                  </a:lnTo>
                  <a:lnTo>
                    <a:pt x="153" y="189"/>
                  </a:lnTo>
                  <a:lnTo>
                    <a:pt x="130" y="199"/>
                  </a:lnTo>
                  <a:lnTo>
                    <a:pt x="103" y="204"/>
                  </a:lnTo>
                  <a:lnTo>
                    <a:pt x="76" y="199"/>
                  </a:lnTo>
                  <a:lnTo>
                    <a:pt x="51" y="189"/>
                  </a:lnTo>
                  <a:lnTo>
                    <a:pt x="30" y="174"/>
                  </a:lnTo>
                  <a:lnTo>
                    <a:pt x="15" y="153"/>
                  </a:lnTo>
                  <a:lnTo>
                    <a:pt x="5" y="128"/>
                  </a:lnTo>
                  <a:lnTo>
                    <a:pt x="0" y="101"/>
                  </a:lnTo>
                  <a:lnTo>
                    <a:pt x="5" y="74"/>
                  </a:lnTo>
                  <a:lnTo>
                    <a:pt x="15" y="51"/>
                  </a:lnTo>
                  <a:lnTo>
                    <a:pt x="30" y="30"/>
                  </a:lnTo>
                  <a:lnTo>
                    <a:pt x="51" y="13"/>
                  </a:lnTo>
                  <a:lnTo>
                    <a:pt x="76" y="3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72567" tIns="36284" rIns="72567" bIns="3628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22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Gill Sans" charset="0"/>
              </a:endParaRPr>
            </a:p>
          </p:txBody>
        </p:sp>
        <p:sp>
          <p:nvSpPr>
            <p:cNvPr id="55" name="Freeform 6"/>
            <p:cNvSpPr>
              <a:spLocks noEditPoints="1"/>
            </p:cNvSpPr>
            <p:nvPr/>
          </p:nvSpPr>
          <p:spPr bwMode="auto">
            <a:xfrm>
              <a:off x="6661500" y="2865381"/>
              <a:ext cx="318518" cy="211972"/>
            </a:xfrm>
            <a:custGeom>
              <a:avLst/>
              <a:gdLst>
                <a:gd name="T0" fmla="*/ 176 w 176"/>
                <a:gd name="T1" fmla="*/ 99 h 117"/>
                <a:gd name="T2" fmla="*/ 176 w 176"/>
                <a:gd name="T3" fmla="*/ 108 h 117"/>
                <a:gd name="T4" fmla="*/ 161 w 176"/>
                <a:gd name="T5" fmla="*/ 117 h 117"/>
                <a:gd name="T6" fmla="*/ 15 w 176"/>
                <a:gd name="T7" fmla="*/ 117 h 117"/>
                <a:gd name="T8" fmla="*/ 0 w 176"/>
                <a:gd name="T9" fmla="*/ 108 h 117"/>
                <a:gd name="T10" fmla="*/ 0 w 176"/>
                <a:gd name="T11" fmla="*/ 99 h 117"/>
                <a:gd name="T12" fmla="*/ 15 w 176"/>
                <a:gd name="T13" fmla="*/ 99 h 117"/>
                <a:gd name="T14" fmla="*/ 161 w 176"/>
                <a:gd name="T15" fmla="*/ 99 h 117"/>
                <a:gd name="T16" fmla="*/ 176 w 176"/>
                <a:gd name="T17" fmla="*/ 99 h 117"/>
                <a:gd name="T18" fmla="*/ 24 w 176"/>
                <a:gd name="T19" fmla="*/ 79 h 117"/>
                <a:gd name="T20" fmla="*/ 24 w 176"/>
                <a:gd name="T21" fmla="*/ 14 h 117"/>
                <a:gd name="T22" fmla="*/ 38 w 176"/>
                <a:gd name="T23" fmla="*/ 0 h 117"/>
                <a:gd name="T24" fmla="*/ 138 w 176"/>
                <a:gd name="T25" fmla="*/ 0 h 117"/>
                <a:gd name="T26" fmla="*/ 152 w 176"/>
                <a:gd name="T27" fmla="*/ 14 h 117"/>
                <a:gd name="T28" fmla="*/ 152 w 176"/>
                <a:gd name="T29" fmla="*/ 79 h 117"/>
                <a:gd name="T30" fmla="*/ 138 w 176"/>
                <a:gd name="T31" fmla="*/ 93 h 117"/>
                <a:gd name="T32" fmla="*/ 38 w 176"/>
                <a:gd name="T33" fmla="*/ 93 h 117"/>
                <a:gd name="T34" fmla="*/ 24 w 176"/>
                <a:gd name="T35" fmla="*/ 79 h 117"/>
                <a:gd name="T36" fmla="*/ 35 w 176"/>
                <a:gd name="T37" fmla="*/ 79 h 117"/>
                <a:gd name="T38" fmla="*/ 38 w 176"/>
                <a:gd name="T39" fmla="*/ 82 h 117"/>
                <a:gd name="T40" fmla="*/ 138 w 176"/>
                <a:gd name="T41" fmla="*/ 82 h 117"/>
                <a:gd name="T42" fmla="*/ 141 w 176"/>
                <a:gd name="T43" fmla="*/ 79 h 117"/>
                <a:gd name="T44" fmla="*/ 141 w 176"/>
                <a:gd name="T45" fmla="*/ 14 h 117"/>
                <a:gd name="T46" fmla="*/ 138 w 176"/>
                <a:gd name="T47" fmla="*/ 11 h 117"/>
                <a:gd name="T48" fmla="*/ 38 w 176"/>
                <a:gd name="T49" fmla="*/ 11 h 117"/>
                <a:gd name="T50" fmla="*/ 35 w 176"/>
                <a:gd name="T51" fmla="*/ 14 h 117"/>
                <a:gd name="T52" fmla="*/ 35 w 176"/>
                <a:gd name="T53" fmla="*/ 79 h 117"/>
                <a:gd name="T54" fmla="*/ 97 w 176"/>
                <a:gd name="T55" fmla="*/ 107 h 117"/>
                <a:gd name="T56" fmla="*/ 95 w 176"/>
                <a:gd name="T57" fmla="*/ 105 h 117"/>
                <a:gd name="T58" fmla="*/ 81 w 176"/>
                <a:gd name="T59" fmla="*/ 105 h 117"/>
                <a:gd name="T60" fmla="*/ 79 w 176"/>
                <a:gd name="T61" fmla="*/ 107 h 117"/>
                <a:gd name="T62" fmla="*/ 81 w 176"/>
                <a:gd name="T63" fmla="*/ 108 h 117"/>
                <a:gd name="T64" fmla="*/ 95 w 176"/>
                <a:gd name="T65" fmla="*/ 108 h 117"/>
                <a:gd name="T66" fmla="*/ 97 w 176"/>
                <a:gd name="T67" fmla="*/ 10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6" h="117">
                  <a:moveTo>
                    <a:pt x="176" y="99"/>
                  </a:moveTo>
                  <a:cubicBezTo>
                    <a:pt x="176" y="108"/>
                    <a:pt x="176" y="108"/>
                    <a:pt x="176" y="108"/>
                  </a:cubicBezTo>
                  <a:cubicBezTo>
                    <a:pt x="176" y="113"/>
                    <a:pt x="169" y="117"/>
                    <a:pt x="161" y="117"/>
                  </a:cubicBezTo>
                  <a:cubicBezTo>
                    <a:pt x="15" y="117"/>
                    <a:pt x="15" y="117"/>
                    <a:pt x="15" y="117"/>
                  </a:cubicBezTo>
                  <a:cubicBezTo>
                    <a:pt x="7" y="117"/>
                    <a:pt x="0" y="113"/>
                    <a:pt x="0" y="108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15" y="99"/>
                    <a:pt x="15" y="99"/>
                    <a:pt x="15" y="99"/>
                  </a:cubicBezTo>
                  <a:cubicBezTo>
                    <a:pt x="161" y="99"/>
                    <a:pt x="161" y="99"/>
                    <a:pt x="161" y="99"/>
                  </a:cubicBezTo>
                  <a:lnTo>
                    <a:pt x="176" y="99"/>
                  </a:lnTo>
                  <a:close/>
                  <a:moveTo>
                    <a:pt x="24" y="79"/>
                  </a:moveTo>
                  <a:cubicBezTo>
                    <a:pt x="24" y="14"/>
                    <a:pt x="24" y="14"/>
                    <a:pt x="24" y="14"/>
                  </a:cubicBezTo>
                  <a:cubicBezTo>
                    <a:pt x="24" y="6"/>
                    <a:pt x="30" y="0"/>
                    <a:pt x="38" y="0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46" y="0"/>
                    <a:pt x="152" y="6"/>
                    <a:pt x="152" y="14"/>
                  </a:cubicBezTo>
                  <a:cubicBezTo>
                    <a:pt x="152" y="79"/>
                    <a:pt x="152" y="79"/>
                    <a:pt x="152" y="79"/>
                  </a:cubicBezTo>
                  <a:cubicBezTo>
                    <a:pt x="152" y="87"/>
                    <a:pt x="146" y="93"/>
                    <a:pt x="138" y="93"/>
                  </a:cubicBezTo>
                  <a:cubicBezTo>
                    <a:pt x="38" y="93"/>
                    <a:pt x="38" y="93"/>
                    <a:pt x="38" y="93"/>
                  </a:cubicBezTo>
                  <a:cubicBezTo>
                    <a:pt x="30" y="93"/>
                    <a:pt x="24" y="87"/>
                    <a:pt x="24" y="79"/>
                  </a:cubicBezTo>
                  <a:close/>
                  <a:moveTo>
                    <a:pt x="35" y="79"/>
                  </a:moveTo>
                  <a:cubicBezTo>
                    <a:pt x="35" y="80"/>
                    <a:pt x="37" y="82"/>
                    <a:pt x="38" y="82"/>
                  </a:cubicBezTo>
                  <a:cubicBezTo>
                    <a:pt x="138" y="82"/>
                    <a:pt x="138" y="82"/>
                    <a:pt x="138" y="82"/>
                  </a:cubicBezTo>
                  <a:cubicBezTo>
                    <a:pt x="139" y="82"/>
                    <a:pt x="141" y="80"/>
                    <a:pt x="141" y="79"/>
                  </a:cubicBezTo>
                  <a:cubicBezTo>
                    <a:pt x="141" y="14"/>
                    <a:pt x="141" y="14"/>
                    <a:pt x="141" y="14"/>
                  </a:cubicBezTo>
                  <a:cubicBezTo>
                    <a:pt x="141" y="13"/>
                    <a:pt x="139" y="11"/>
                    <a:pt x="138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7" y="11"/>
                    <a:pt x="35" y="13"/>
                    <a:pt x="35" y="14"/>
                  </a:cubicBezTo>
                  <a:lnTo>
                    <a:pt x="35" y="79"/>
                  </a:lnTo>
                  <a:close/>
                  <a:moveTo>
                    <a:pt x="97" y="107"/>
                  </a:moveTo>
                  <a:cubicBezTo>
                    <a:pt x="97" y="106"/>
                    <a:pt x="96" y="105"/>
                    <a:pt x="95" y="105"/>
                  </a:cubicBezTo>
                  <a:cubicBezTo>
                    <a:pt x="81" y="105"/>
                    <a:pt x="81" y="105"/>
                    <a:pt x="81" y="105"/>
                  </a:cubicBezTo>
                  <a:cubicBezTo>
                    <a:pt x="80" y="105"/>
                    <a:pt x="79" y="106"/>
                    <a:pt x="79" y="107"/>
                  </a:cubicBezTo>
                  <a:cubicBezTo>
                    <a:pt x="79" y="107"/>
                    <a:pt x="80" y="108"/>
                    <a:pt x="81" y="108"/>
                  </a:cubicBezTo>
                  <a:cubicBezTo>
                    <a:pt x="95" y="108"/>
                    <a:pt x="95" y="108"/>
                    <a:pt x="95" y="108"/>
                  </a:cubicBezTo>
                  <a:cubicBezTo>
                    <a:pt x="96" y="108"/>
                    <a:pt x="97" y="107"/>
                    <a:pt x="97" y="1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72567" tIns="36284" rIns="72567" bIns="3628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22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Gill Sans" charset="0"/>
              </a:endParaRPr>
            </a:p>
          </p:txBody>
        </p:sp>
      </p:grpSp>
      <p:grpSp>
        <p:nvGrpSpPr>
          <p:cNvPr id="56" name="Group 1"/>
          <p:cNvGrpSpPr/>
          <p:nvPr/>
        </p:nvGrpSpPr>
        <p:grpSpPr>
          <a:xfrm>
            <a:off x="1079303" y="2259794"/>
            <a:ext cx="470773" cy="467227"/>
            <a:chOff x="1066082" y="1818668"/>
            <a:chExt cx="465007" cy="467298"/>
          </a:xfrm>
        </p:grpSpPr>
        <p:sp>
          <p:nvSpPr>
            <p:cNvPr id="57" name="Freeform 7"/>
            <p:cNvSpPr>
              <a:spLocks/>
            </p:cNvSpPr>
            <p:nvPr/>
          </p:nvSpPr>
          <p:spPr bwMode="auto">
            <a:xfrm>
              <a:off x="1066082" y="1818668"/>
              <a:ext cx="465007" cy="467298"/>
            </a:xfrm>
            <a:custGeom>
              <a:avLst/>
              <a:gdLst>
                <a:gd name="T0" fmla="*/ 102 w 203"/>
                <a:gd name="T1" fmla="*/ 0 h 204"/>
                <a:gd name="T2" fmla="*/ 129 w 203"/>
                <a:gd name="T3" fmla="*/ 3 h 204"/>
                <a:gd name="T4" fmla="*/ 153 w 203"/>
                <a:gd name="T5" fmla="*/ 13 h 204"/>
                <a:gd name="T6" fmla="*/ 174 w 203"/>
                <a:gd name="T7" fmla="*/ 30 h 204"/>
                <a:gd name="T8" fmla="*/ 190 w 203"/>
                <a:gd name="T9" fmla="*/ 50 h 204"/>
                <a:gd name="T10" fmla="*/ 200 w 203"/>
                <a:gd name="T11" fmla="*/ 74 h 204"/>
                <a:gd name="T12" fmla="*/ 203 w 203"/>
                <a:gd name="T13" fmla="*/ 102 h 204"/>
                <a:gd name="T14" fmla="*/ 200 w 203"/>
                <a:gd name="T15" fmla="*/ 129 h 204"/>
                <a:gd name="T16" fmla="*/ 190 w 203"/>
                <a:gd name="T17" fmla="*/ 153 h 204"/>
                <a:gd name="T18" fmla="*/ 174 w 203"/>
                <a:gd name="T19" fmla="*/ 174 h 204"/>
                <a:gd name="T20" fmla="*/ 153 w 203"/>
                <a:gd name="T21" fmla="*/ 190 h 204"/>
                <a:gd name="T22" fmla="*/ 129 w 203"/>
                <a:gd name="T23" fmla="*/ 201 h 204"/>
                <a:gd name="T24" fmla="*/ 102 w 203"/>
                <a:gd name="T25" fmla="*/ 204 h 204"/>
                <a:gd name="T26" fmla="*/ 74 w 203"/>
                <a:gd name="T27" fmla="*/ 201 h 204"/>
                <a:gd name="T28" fmla="*/ 50 w 203"/>
                <a:gd name="T29" fmla="*/ 190 h 204"/>
                <a:gd name="T30" fmla="*/ 30 w 203"/>
                <a:gd name="T31" fmla="*/ 174 h 204"/>
                <a:gd name="T32" fmla="*/ 13 w 203"/>
                <a:gd name="T33" fmla="*/ 153 h 204"/>
                <a:gd name="T34" fmla="*/ 3 w 203"/>
                <a:gd name="T35" fmla="*/ 129 h 204"/>
                <a:gd name="T36" fmla="*/ 0 w 203"/>
                <a:gd name="T37" fmla="*/ 102 h 204"/>
                <a:gd name="T38" fmla="*/ 3 w 203"/>
                <a:gd name="T39" fmla="*/ 74 h 204"/>
                <a:gd name="T40" fmla="*/ 13 w 203"/>
                <a:gd name="T41" fmla="*/ 50 h 204"/>
                <a:gd name="T42" fmla="*/ 30 w 203"/>
                <a:gd name="T43" fmla="*/ 30 h 204"/>
                <a:gd name="T44" fmla="*/ 50 w 203"/>
                <a:gd name="T45" fmla="*/ 13 h 204"/>
                <a:gd name="T46" fmla="*/ 74 w 203"/>
                <a:gd name="T47" fmla="*/ 3 h 204"/>
                <a:gd name="T48" fmla="*/ 102 w 203"/>
                <a:gd name="T49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3" h="204">
                  <a:moveTo>
                    <a:pt x="102" y="0"/>
                  </a:moveTo>
                  <a:lnTo>
                    <a:pt x="129" y="3"/>
                  </a:lnTo>
                  <a:lnTo>
                    <a:pt x="153" y="13"/>
                  </a:lnTo>
                  <a:lnTo>
                    <a:pt x="174" y="30"/>
                  </a:lnTo>
                  <a:lnTo>
                    <a:pt x="190" y="50"/>
                  </a:lnTo>
                  <a:lnTo>
                    <a:pt x="200" y="74"/>
                  </a:lnTo>
                  <a:lnTo>
                    <a:pt x="203" y="102"/>
                  </a:lnTo>
                  <a:lnTo>
                    <a:pt x="200" y="129"/>
                  </a:lnTo>
                  <a:lnTo>
                    <a:pt x="190" y="153"/>
                  </a:lnTo>
                  <a:lnTo>
                    <a:pt x="174" y="174"/>
                  </a:lnTo>
                  <a:lnTo>
                    <a:pt x="153" y="190"/>
                  </a:lnTo>
                  <a:lnTo>
                    <a:pt x="129" y="201"/>
                  </a:lnTo>
                  <a:lnTo>
                    <a:pt x="102" y="204"/>
                  </a:lnTo>
                  <a:lnTo>
                    <a:pt x="74" y="201"/>
                  </a:lnTo>
                  <a:lnTo>
                    <a:pt x="50" y="190"/>
                  </a:lnTo>
                  <a:lnTo>
                    <a:pt x="30" y="174"/>
                  </a:lnTo>
                  <a:lnTo>
                    <a:pt x="13" y="153"/>
                  </a:lnTo>
                  <a:lnTo>
                    <a:pt x="3" y="129"/>
                  </a:lnTo>
                  <a:lnTo>
                    <a:pt x="0" y="102"/>
                  </a:lnTo>
                  <a:lnTo>
                    <a:pt x="3" y="74"/>
                  </a:lnTo>
                  <a:lnTo>
                    <a:pt x="13" y="50"/>
                  </a:lnTo>
                  <a:lnTo>
                    <a:pt x="30" y="30"/>
                  </a:lnTo>
                  <a:lnTo>
                    <a:pt x="50" y="13"/>
                  </a:lnTo>
                  <a:lnTo>
                    <a:pt x="74" y="3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72567" tIns="36284" rIns="72567" bIns="3628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22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Gill Sans" charset="0"/>
              </a:endParaRPr>
            </a:p>
          </p:txBody>
        </p:sp>
        <p:sp>
          <p:nvSpPr>
            <p:cNvPr id="58" name="Freeform 7"/>
            <p:cNvSpPr>
              <a:spLocks noEditPoints="1"/>
            </p:cNvSpPr>
            <p:nvPr/>
          </p:nvSpPr>
          <p:spPr bwMode="auto">
            <a:xfrm>
              <a:off x="1145360" y="1919614"/>
              <a:ext cx="299574" cy="277578"/>
            </a:xfrm>
            <a:custGeom>
              <a:avLst/>
              <a:gdLst>
                <a:gd name="T0" fmla="*/ 31 w 177"/>
                <a:gd name="T1" fmla="*/ 94 h 164"/>
                <a:gd name="T2" fmla="*/ 19 w 177"/>
                <a:gd name="T3" fmla="*/ 94 h 164"/>
                <a:gd name="T4" fmla="*/ 1 w 177"/>
                <a:gd name="T5" fmla="*/ 79 h 164"/>
                <a:gd name="T6" fmla="*/ 12 w 177"/>
                <a:gd name="T7" fmla="*/ 47 h 164"/>
                <a:gd name="T8" fmla="*/ 36 w 177"/>
                <a:gd name="T9" fmla="*/ 55 h 164"/>
                <a:gd name="T10" fmla="*/ 48 w 177"/>
                <a:gd name="T11" fmla="*/ 52 h 164"/>
                <a:gd name="T12" fmla="*/ 48 w 177"/>
                <a:gd name="T13" fmla="*/ 59 h 164"/>
                <a:gd name="T14" fmla="*/ 55 w 177"/>
                <a:gd name="T15" fmla="*/ 82 h 164"/>
                <a:gd name="T16" fmla="*/ 31 w 177"/>
                <a:gd name="T17" fmla="*/ 94 h 164"/>
                <a:gd name="T18" fmla="*/ 36 w 177"/>
                <a:gd name="T19" fmla="*/ 47 h 164"/>
                <a:gd name="T20" fmla="*/ 12 w 177"/>
                <a:gd name="T21" fmla="*/ 23 h 164"/>
                <a:gd name="T22" fmla="*/ 36 w 177"/>
                <a:gd name="T23" fmla="*/ 0 h 164"/>
                <a:gd name="T24" fmla="*/ 59 w 177"/>
                <a:gd name="T25" fmla="*/ 23 h 164"/>
                <a:gd name="T26" fmla="*/ 36 w 177"/>
                <a:gd name="T27" fmla="*/ 47 h 164"/>
                <a:gd name="T28" fmla="*/ 129 w 177"/>
                <a:gd name="T29" fmla="*/ 164 h 164"/>
                <a:gd name="T30" fmla="*/ 49 w 177"/>
                <a:gd name="T31" fmla="*/ 164 h 164"/>
                <a:gd name="T32" fmla="*/ 24 w 177"/>
                <a:gd name="T33" fmla="*/ 140 h 164"/>
                <a:gd name="T34" fmla="*/ 56 w 177"/>
                <a:gd name="T35" fmla="*/ 88 h 164"/>
                <a:gd name="T36" fmla="*/ 89 w 177"/>
                <a:gd name="T37" fmla="*/ 101 h 164"/>
                <a:gd name="T38" fmla="*/ 121 w 177"/>
                <a:gd name="T39" fmla="*/ 88 h 164"/>
                <a:gd name="T40" fmla="*/ 153 w 177"/>
                <a:gd name="T41" fmla="*/ 140 h 164"/>
                <a:gd name="T42" fmla="*/ 129 w 177"/>
                <a:gd name="T43" fmla="*/ 164 h 164"/>
                <a:gd name="T44" fmla="*/ 89 w 177"/>
                <a:gd name="T45" fmla="*/ 94 h 164"/>
                <a:gd name="T46" fmla="*/ 53 w 177"/>
                <a:gd name="T47" fmla="*/ 59 h 164"/>
                <a:gd name="T48" fmla="*/ 89 w 177"/>
                <a:gd name="T49" fmla="*/ 23 h 164"/>
                <a:gd name="T50" fmla="*/ 124 w 177"/>
                <a:gd name="T51" fmla="*/ 59 h 164"/>
                <a:gd name="T52" fmla="*/ 89 w 177"/>
                <a:gd name="T53" fmla="*/ 94 h 164"/>
                <a:gd name="T54" fmla="*/ 141 w 177"/>
                <a:gd name="T55" fmla="*/ 47 h 164"/>
                <a:gd name="T56" fmla="*/ 118 w 177"/>
                <a:gd name="T57" fmla="*/ 23 h 164"/>
                <a:gd name="T58" fmla="*/ 141 w 177"/>
                <a:gd name="T59" fmla="*/ 0 h 164"/>
                <a:gd name="T60" fmla="*/ 165 w 177"/>
                <a:gd name="T61" fmla="*/ 23 h 164"/>
                <a:gd name="T62" fmla="*/ 141 w 177"/>
                <a:gd name="T63" fmla="*/ 47 h 164"/>
                <a:gd name="T64" fmla="*/ 159 w 177"/>
                <a:gd name="T65" fmla="*/ 94 h 164"/>
                <a:gd name="T66" fmla="*/ 146 w 177"/>
                <a:gd name="T67" fmla="*/ 94 h 164"/>
                <a:gd name="T68" fmla="*/ 122 w 177"/>
                <a:gd name="T69" fmla="*/ 82 h 164"/>
                <a:gd name="T70" fmla="*/ 130 w 177"/>
                <a:gd name="T71" fmla="*/ 59 h 164"/>
                <a:gd name="T72" fmla="*/ 129 w 177"/>
                <a:gd name="T73" fmla="*/ 52 h 164"/>
                <a:gd name="T74" fmla="*/ 141 w 177"/>
                <a:gd name="T75" fmla="*/ 55 h 164"/>
                <a:gd name="T76" fmla="*/ 165 w 177"/>
                <a:gd name="T77" fmla="*/ 47 h 164"/>
                <a:gd name="T78" fmla="*/ 177 w 177"/>
                <a:gd name="T79" fmla="*/ 79 h 164"/>
                <a:gd name="T80" fmla="*/ 159 w 177"/>
                <a:gd name="T81" fmla="*/ 9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77" h="164">
                  <a:moveTo>
                    <a:pt x="31" y="94"/>
                  </a:moveTo>
                  <a:cubicBezTo>
                    <a:pt x="19" y="94"/>
                    <a:pt x="19" y="94"/>
                    <a:pt x="19" y="94"/>
                  </a:cubicBezTo>
                  <a:cubicBezTo>
                    <a:pt x="9" y="94"/>
                    <a:pt x="1" y="89"/>
                    <a:pt x="1" y="79"/>
                  </a:cubicBezTo>
                  <a:cubicBezTo>
                    <a:pt x="1" y="72"/>
                    <a:pt x="0" y="47"/>
                    <a:pt x="12" y="47"/>
                  </a:cubicBezTo>
                  <a:cubicBezTo>
                    <a:pt x="14" y="47"/>
                    <a:pt x="24" y="55"/>
                    <a:pt x="36" y="55"/>
                  </a:cubicBezTo>
                  <a:cubicBezTo>
                    <a:pt x="40" y="55"/>
                    <a:pt x="44" y="54"/>
                    <a:pt x="48" y="52"/>
                  </a:cubicBezTo>
                  <a:cubicBezTo>
                    <a:pt x="48" y="54"/>
                    <a:pt x="48" y="57"/>
                    <a:pt x="48" y="59"/>
                  </a:cubicBezTo>
                  <a:cubicBezTo>
                    <a:pt x="48" y="67"/>
                    <a:pt x="50" y="75"/>
                    <a:pt x="55" y="82"/>
                  </a:cubicBezTo>
                  <a:cubicBezTo>
                    <a:pt x="46" y="82"/>
                    <a:pt x="37" y="86"/>
                    <a:pt x="31" y="94"/>
                  </a:cubicBezTo>
                  <a:close/>
                  <a:moveTo>
                    <a:pt x="36" y="47"/>
                  </a:moveTo>
                  <a:cubicBezTo>
                    <a:pt x="23" y="47"/>
                    <a:pt x="12" y="36"/>
                    <a:pt x="12" y="23"/>
                  </a:cubicBezTo>
                  <a:cubicBezTo>
                    <a:pt x="12" y="10"/>
                    <a:pt x="23" y="0"/>
                    <a:pt x="36" y="0"/>
                  </a:cubicBezTo>
                  <a:cubicBezTo>
                    <a:pt x="49" y="0"/>
                    <a:pt x="59" y="10"/>
                    <a:pt x="59" y="23"/>
                  </a:cubicBezTo>
                  <a:cubicBezTo>
                    <a:pt x="59" y="36"/>
                    <a:pt x="49" y="47"/>
                    <a:pt x="36" y="47"/>
                  </a:cubicBezTo>
                  <a:close/>
                  <a:moveTo>
                    <a:pt x="129" y="164"/>
                  </a:moveTo>
                  <a:cubicBezTo>
                    <a:pt x="49" y="164"/>
                    <a:pt x="49" y="164"/>
                    <a:pt x="49" y="164"/>
                  </a:cubicBezTo>
                  <a:cubicBezTo>
                    <a:pt x="34" y="164"/>
                    <a:pt x="24" y="155"/>
                    <a:pt x="24" y="140"/>
                  </a:cubicBezTo>
                  <a:cubicBezTo>
                    <a:pt x="24" y="120"/>
                    <a:pt x="29" y="88"/>
                    <a:pt x="56" y="88"/>
                  </a:cubicBezTo>
                  <a:cubicBezTo>
                    <a:pt x="59" y="88"/>
                    <a:pt x="70" y="101"/>
                    <a:pt x="89" y="101"/>
                  </a:cubicBezTo>
                  <a:cubicBezTo>
                    <a:pt x="107" y="101"/>
                    <a:pt x="118" y="88"/>
                    <a:pt x="121" y="88"/>
                  </a:cubicBezTo>
                  <a:cubicBezTo>
                    <a:pt x="148" y="88"/>
                    <a:pt x="153" y="120"/>
                    <a:pt x="153" y="140"/>
                  </a:cubicBezTo>
                  <a:cubicBezTo>
                    <a:pt x="153" y="155"/>
                    <a:pt x="143" y="164"/>
                    <a:pt x="129" y="164"/>
                  </a:cubicBezTo>
                  <a:close/>
                  <a:moveTo>
                    <a:pt x="89" y="94"/>
                  </a:moveTo>
                  <a:cubicBezTo>
                    <a:pt x="69" y="94"/>
                    <a:pt x="53" y="78"/>
                    <a:pt x="53" y="59"/>
                  </a:cubicBezTo>
                  <a:cubicBezTo>
                    <a:pt x="53" y="39"/>
                    <a:pt x="69" y="23"/>
                    <a:pt x="89" y="23"/>
                  </a:cubicBezTo>
                  <a:cubicBezTo>
                    <a:pt x="108" y="23"/>
                    <a:pt x="124" y="39"/>
                    <a:pt x="124" y="59"/>
                  </a:cubicBezTo>
                  <a:cubicBezTo>
                    <a:pt x="124" y="78"/>
                    <a:pt x="108" y="94"/>
                    <a:pt x="89" y="94"/>
                  </a:cubicBezTo>
                  <a:close/>
                  <a:moveTo>
                    <a:pt x="141" y="47"/>
                  </a:moveTo>
                  <a:cubicBezTo>
                    <a:pt x="128" y="47"/>
                    <a:pt x="118" y="36"/>
                    <a:pt x="118" y="23"/>
                  </a:cubicBezTo>
                  <a:cubicBezTo>
                    <a:pt x="118" y="10"/>
                    <a:pt x="128" y="0"/>
                    <a:pt x="141" y="0"/>
                  </a:cubicBezTo>
                  <a:cubicBezTo>
                    <a:pt x="154" y="0"/>
                    <a:pt x="165" y="10"/>
                    <a:pt x="165" y="23"/>
                  </a:cubicBezTo>
                  <a:cubicBezTo>
                    <a:pt x="165" y="36"/>
                    <a:pt x="154" y="47"/>
                    <a:pt x="141" y="47"/>
                  </a:cubicBezTo>
                  <a:close/>
                  <a:moveTo>
                    <a:pt x="159" y="94"/>
                  </a:moveTo>
                  <a:cubicBezTo>
                    <a:pt x="146" y="94"/>
                    <a:pt x="146" y="94"/>
                    <a:pt x="146" y="94"/>
                  </a:cubicBezTo>
                  <a:cubicBezTo>
                    <a:pt x="140" y="86"/>
                    <a:pt x="132" y="82"/>
                    <a:pt x="122" y="82"/>
                  </a:cubicBezTo>
                  <a:cubicBezTo>
                    <a:pt x="127" y="75"/>
                    <a:pt x="130" y="67"/>
                    <a:pt x="130" y="59"/>
                  </a:cubicBezTo>
                  <a:cubicBezTo>
                    <a:pt x="130" y="57"/>
                    <a:pt x="129" y="54"/>
                    <a:pt x="129" y="52"/>
                  </a:cubicBezTo>
                  <a:cubicBezTo>
                    <a:pt x="133" y="54"/>
                    <a:pt x="137" y="55"/>
                    <a:pt x="141" y="55"/>
                  </a:cubicBezTo>
                  <a:cubicBezTo>
                    <a:pt x="154" y="55"/>
                    <a:pt x="163" y="47"/>
                    <a:pt x="165" y="47"/>
                  </a:cubicBezTo>
                  <a:cubicBezTo>
                    <a:pt x="177" y="47"/>
                    <a:pt x="177" y="72"/>
                    <a:pt x="177" y="79"/>
                  </a:cubicBezTo>
                  <a:cubicBezTo>
                    <a:pt x="177" y="89"/>
                    <a:pt x="168" y="94"/>
                    <a:pt x="159" y="9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72567" tIns="36284" rIns="72567" bIns="3628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22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Gill Sans" charset="0"/>
              </a:endParaRPr>
            </a:p>
          </p:txBody>
        </p:sp>
      </p:grpSp>
      <p:grpSp>
        <p:nvGrpSpPr>
          <p:cNvPr id="59" name="Group 2"/>
          <p:cNvGrpSpPr/>
          <p:nvPr/>
        </p:nvGrpSpPr>
        <p:grpSpPr>
          <a:xfrm>
            <a:off x="3680984" y="2266256"/>
            <a:ext cx="470773" cy="464935"/>
            <a:chOff x="3635896" y="1825130"/>
            <a:chExt cx="465007" cy="465007"/>
          </a:xfrm>
        </p:grpSpPr>
        <p:sp>
          <p:nvSpPr>
            <p:cNvPr id="60" name="Freeform 8"/>
            <p:cNvSpPr>
              <a:spLocks/>
            </p:cNvSpPr>
            <p:nvPr/>
          </p:nvSpPr>
          <p:spPr bwMode="auto">
            <a:xfrm>
              <a:off x="3635896" y="1825130"/>
              <a:ext cx="465007" cy="465007"/>
            </a:xfrm>
            <a:custGeom>
              <a:avLst/>
              <a:gdLst>
                <a:gd name="T0" fmla="*/ 101 w 203"/>
                <a:gd name="T1" fmla="*/ 0 h 203"/>
                <a:gd name="T2" fmla="*/ 129 w 203"/>
                <a:gd name="T3" fmla="*/ 2 h 203"/>
                <a:gd name="T4" fmla="*/ 153 w 203"/>
                <a:gd name="T5" fmla="*/ 13 h 203"/>
                <a:gd name="T6" fmla="*/ 173 w 203"/>
                <a:gd name="T7" fmla="*/ 29 h 203"/>
                <a:gd name="T8" fmla="*/ 190 w 203"/>
                <a:gd name="T9" fmla="*/ 50 h 203"/>
                <a:gd name="T10" fmla="*/ 200 w 203"/>
                <a:gd name="T11" fmla="*/ 74 h 203"/>
                <a:gd name="T12" fmla="*/ 203 w 203"/>
                <a:gd name="T13" fmla="*/ 101 h 203"/>
                <a:gd name="T14" fmla="*/ 200 w 203"/>
                <a:gd name="T15" fmla="*/ 129 h 203"/>
                <a:gd name="T16" fmla="*/ 190 w 203"/>
                <a:gd name="T17" fmla="*/ 153 h 203"/>
                <a:gd name="T18" fmla="*/ 173 w 203"/>
                <a:gd name="T19" fmla="*/ 174 h 203"/>
                <a:gd name="T20" fmla="*/ 153 w 203"/>
                <a:gd name="T21" fmla="*/ 190 h 203"/>
                <a:gd name="T22" fmla="*/ 129 w 203"/>
                <a:gd name="T23" fmla="*/ 200 h 203"/>
                <a:gd name="T24" fmla="*/ 101 w 203"/>
                <a:gd name="T25" fmla="*/ 203 h 203"/>
                <a:gd name="T26" fmla="*/ 74 w 203"/>
                <a:gd name="T27" fmla="*/ 200 h 203"/>
                <a:gd name="T28" fmla="*/ 50 w 203"/>
                <a:gd name="T29" fmla="*/ 190 h 203"/>
                <a:gd name="T30" fmla="*/ 29 w 203"/>
                <a:gd name="T31" fmla="*/ 174 h 203"/>
                <a:gd name="T32" fmla="*/ 13 w 203"/>
                <a:gd name="T33" fmla="*/ 153 h 203"/>
                <a:gd name="T34" fmla="*/ 3 w 203"/>
                <a:gd name="T35" fmla="*/ 129 h 203"/>
                <a:gd name="T36" fmla="*/ 0 w 203"/>
                <a:gd name="T37" fmla="*/ 101 h 203"/>
                <a:gd name="T38" fmla="*/ 3 w 203"/>
                <a:gd name="T39" fmla="*/ 74 h 203"/>
                <a:gd name="T40" fmla="*/ 13 w 203"/>
                <a:gd name="T41" fmla="*/ 50 h 203"/>
                <a:gd name="T42" fmla="*/ 29 w 203"/>
                <a:gd name="T43" fmla="*/ 29 h 203"/>
                <a:gd name="T44" fmla="*/ 50 w 203"/>
                <a:gd name="T45" fmla="*/ 13 h 203"/>
                <a:gd name="T46" fmla="*/ 74 w 203"/>
                <a:gd name="T47" fmla="*/ 2 h 203"/>
                <a:gd name="T48" fmla="*/ 101 w 203"/>
                <a:gd name="T4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3" h="203">
                  <a:moveTo>
                    <a:pt x="101" y="0"/>
                  </a:moveTo>
                  <a:lnTo>
                    <a:pt x="129" y="2"/>
                  </a:lnTo>
                  <a:lnTo>
                    <a:pt x="153" y="13"/>
                  </a:lnTo>
                  <a:lnTo>
                    <a:pt x="173" y="29"/>
                  </a:lnTo>
                  <a:lnTo>
                    <a:pt x="190" y="50"/>
                  </a:lnTo>
                  <a:lnTo>
                    <a:pt x="200" y="74"/>
                  </a:lnTo>
                  <a:lnTo>
                    <a:pt x="203" y="101"/>
                  </a:lnTo>
                  <a:lnTo>
                    <a:pt x="200" y="129"/>
                  </a:lnTo>
                  <a:lnTo>
                    <a:pt x="190" y="153"/>
                  </a:lnTo>
                  <a:lnTo>
                    <a:pt x="173" y="174"/>
                  </a:lnTo>
                  <a:lnTo>
                    <a:pt x="153" y="190"/>
                  </a:lnTo>
                  <a:lnTo>
                    <a:pt x="129" y="200"/>
                  </a:lnTo>
                  <a:lnTo>
                    <a:pt x="101" y="203"/>
                  </a:lnTo>
                  <a:lnTo>
                    <a:pt x="74" y="200"/>
                  </a:lnTo>
                  <a:lnTo>
                    <a:pt x="50" y="190"/>
                  </a:lnTo>
                  <a:lnTo>
                    <a:pt x="29" y="174"/>
                  </a:lnTo>
                  <a:lnTo>
                    <a:pt x="13" y="153"/>
                  </a:lnTo>
                  <a:lnTo>
                    <a:pt x="3" y="129"/>
                  </a:lnTo>
                  <a:lnTo>
                    <a:pt x="0" y="101"/>
                  </a:lnTo>
                  <a:lnTo>
                    <a:pt x="3" y="74"/>
                  </a:lnTo>
                  <a:lnTo>
                    <a:pt x="13" y="50"/>
                  </a:lnTo>
                  <a:lnTo>
                    <a:pt x="29" y="29"/>
                  </a:lnTo>
                  <a:lnTo>
                    <a:pt x="50" y="13"/>
                  </a:lnTo>
                  <a:lnTo>
                    <a:pt x="74" y="2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72567" tIns="36284" rIns="72567" bIns="3628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22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Gill Sans" charset="0"/>
              </a:endParaRPr>
            </a:p>
          </p:txBody>
        </p:sp>
        <p:sp>
          <p:nvSpPr>
            <p:cNvPr id="61" name="Freeform 8"/>
            <p:cNvSpPr>
              <a:spLocks noEditPoints="1"/>
            </p:cNvSpPr>
            <p:nvPr/>
          </p:nvSpPr>
          <p:spPr bwMode="auto">
            <a:xfrm>
              <a:off x="3788568" y="1901620"/>
              <a:ext cx="201914" cy="300866"/>
            </a:xfrm>
            <a:custGeom>
              <a:avLst/>
              <a:gdLst>
                <a:gd name="T0" fmla="*/ 85 w 94"/>
                <a:gd name="T1" fmla="*/ 44 h 140"/>
                <a:gd name="T2" fmla="*/ 45 w 94"/>
                <a:gd name="T3" fmla="*/ 90 h 140"/>
                <a:gd name="T4" fmla="*/ 26 w 94"/>
                <a:gd name="T5" fmla="*/ 105 h 140"/>
                <a:gd name="T6" fmla="*/ 26 w 94"/>
                <a:gd name="T7" fmla="*/ 108 h 140"/>
                <a:gd name="T8" fmla="*/ 35 w 94"/>
                <a:gd name="T9" fmla="*/ 123 h 140"/>
                <a:gd name="T10" fmla="*/ 17 w 94"/>
                <a:gd name="T11" fmla="*/ 140 h 140"/>
                <a:gd name="T12" fmla="*/ 0 w 94"/>
                <a:gd name="T13" fmla="*/ 123 h 140"/>
                <a:gd name="T14" fmla="*/ 9 w 94"/>
                <a:gd name="T15" fmla="*/ 108 h 140"/>
                <a:gd name="T16" fmla="*/ 9 w 94"/>
                <a:gd name="T17" fmla="*/ 33 h 140"/>
                <a:gd name="T18" fmla="*/ 0 w 94"/>
                <a:gd name="T19" fmla="*/ 17 h 140"/>
                <a:gd name="T20" fmla="*/ 17 w 94"/>
                <a:gd name="T21" fmla="*/ 0 h 140"/>
                <a:gd name="T22" fmla="*/ 35 w 94"/>
                <a:gd name="T23" fmla="*/ 17 h 140"/>
                <a:gd name="T24" fmla="*/ 26 w 94"/>
                <a:gd name="T25" fmla="*/ 33 h 140"/>
                <a:gd name="T26" fmla="*/ 26 w 94"/>
                <a:gd name="T27" fmla="*/ 78 h 140"/>
                <a:gd name="T28" fmla="*/ 40 w 94"/>
                <a:gd name="T29" fmla="*/ 73 h 140"/>
                <a:gd name="T30" fmla="*/ 67 w 94"/>
                <a:gd name="T31" fmla="*/ 44 h 140"/>
                <a:gd name="T32" fmla="*/ 58 w 94"/>
                <a:gd name="T33" fmla="*/ 29 h 140"/>
                <a:gd name="T34" fmla="*/ 76 w 94"/>
                <a:gd name="T35" fmla="*/ 11 h 140"/>
                <a:gd name="T36" fmla="*/ 94 w 94"/>
                <a:gd name="T37" fmla="*/ 29 h 140"/>
                <a:gd name="T38" fmla="*/ 85 w 94"/>
                <a:gd name="T39" fmla="*/ 44 h 140"/>
                <a:gd name="T40" fmla="*/ 17 w 94"/>
                <a:gd name="T41" fmla="*/ 9 h 140"/>
                <a:gd name="T42" fmla="*/ 9 w 94"/>
                <a:gd name="T43" fmla="*/ 17 h 140"/>
                <a:gd name="T44" fmla="*/ 17 w 94"/>
                <a:gd name="T45" fmla="*/ 26 h 140"/>
                <a:gd name="T46" fmla="*/ 26 w 94"/>
                <a:gd name="T47" fmla="*/ 17 h 140"/>
                <a:gd name="T48" fmla="*/ 17 w 94"/>
                <a:gd name="T49" fmla="*/ 9 h 140"/>
                <a:gd name="T50" fmla="*/ 17 w 94"/>
                <a:gd name="T51" fmla="*/ 114 h 140"/>
                <a:gd name="T52" fmla="*/ 9 w 94"/>
                <a:gd name="T53" fmla="*/ 123 h 140"/>
                <a:gd name="T54" fmla="*/ 17 w 94"/>
                <a:gd name="T55" fmla="*/ 132 h 140"/>
                <a:gd name="T56" fmla="*/ 26 w 94"/>
                <a:gd name="T57" fmla="*/ 123 h 140"/>
                <a:gd name="T58" fmla="*/ 17 w 94"/>
                <a:gd name="T59" fmla="*/ 114 h 140"/>
                <a:gd name="T60" fmla="*/ 76 w 94"/>
                <a:gd name="T61" fmla="*/ 20 h 140"/>
                <a:gd name="T62" fmla="*/ 67 w 94"/>
                <a:gd name="T63" fmla="*/ 29 h 140"/>
                <a:gd name="T64" fmla="*/ 76 w 94"/>
                <a:gd name="T65" fmla="*/ 38 h 140"/>
                <a:gd name="T66" fmla="*/ 85 w 94"/>
                <a:gd name="T67" fmla="*/ 29 h 140"/>
                <a:gd name="T68" fmla="*/ 76 w 94"/>
                <a:gd name="T69" fmla="*/ 2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4" h="140">
                  <a:moveTo>
                    <a:pt x="85" y="44"/>
                  </a:moveTo>
                  <a:cubicBezTo>
                    <a:pt x="84" y="77"/>
                    <a:pt x="61" y="85"/>
                    <a:pt x="45" y="90"/>
                  </a:cubicBezTo>
                  <a:cubicBezTo>
                    <a:pt x="31" y="94"/>
                    <a:pt x="26" y="96"/>
                    <a:pt x="26" y="105"/>
                  </a:cubicBezTo>
                  <a:cubicBezTo>
                    <a:pt x="26" y="108"/>
                    <a:pt x="26" y="108"/>
                    <a:pt x="26" y="108"/>
                  </a:cubicBezTo>
                  <a:cubicBezTo>
                    <a:pt x="31" y="111"/>
                    <a:pt x="35" y="116"/>
                    <a:pt x="35" y="123"/>
                  </a:cubicBezTo>
                  <a:cubicBezTo>
                    <a:pt x="35" y="132"/>
                    <a:pt x="27" y="140"/>
                    <a:pt x="17" y="140"/>
                  </a:cubicBezTo>
                  <a:cubicBezTo>
                    <a:pt x="8" y="140"/>
                    <a:pt x="0" y="132"/>
                    <a:pt x="0" y="123"/>
                  </a:cubicBezTo>
                  <a:cubicBezTo>
                    <a:pt x="0" y="116"/>
                    <a:pt x="3" y="111"/>
                    <a:pt x="9" y="108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3" y="29"/>
                    <a:pt x="0" y="24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7" y="0"/>
                    <a:pt x="35" y="8"/>
                    <a:pt x="35" y="17"/>
                  </a:cubicBezTo>
                  <a:cubicBezTo>
                    <a:pt x="35" y="24"/>
                    <a:pt x="31" y="29"/>
                    <a:pt x="26" y="33"/>
                  </a:cubicBezTo>
                  <a:cubicBezTo>
                    <a:pt x="26" y="78"/>
                    <a:pt x="26" y="78"/>
                    <a:pt x="26" y="78"/>
                  </a:cubicBezTo>
                  <a:cubicBezTo>
                    <a:pt x="31" y="76"/>
                    <a:pt x="36" y="74"/>
                    <a:pt x="40" y="73"/>
                  </a:cubicBezTo>
                  <a:cubicBezTo>
                    <a:pt x="57" y="67"/>
                    <a:pt x="67" y="63"/>
                    <a:pt x="67" y="44"/>
                  </a:cubicBezTo>
                  <a:cubicBezTo>
                    <a:pt x="62" y="41"/>
                    <a:pt x="58" y="36"/>
                    <a:pt x="58" y="29"/>
                  </a:cubicBezTo>
                  <a:cubicBezTo>
                    <a:pt x="58" y="19"/>
                    <a:pt x="66" y="11"/>
                    <a:pt x="76" y="11"/>
                  </a:cubicBezTo>
                  <a:cubicBezTo>
                    <a:pt x="86" y="11"/>
                    <a:pt x="94" y="19"/>
                    <a:pt x="94" y="29"/>
                  </a:cubicBezTo>
                  <a:cubicBezTo>
                    <a:pt x="94" y="36"/>
                    <a:pt x="90" y="41"/>
                    <a:pt x="85" y="44"/>
                  </a:cubicBezTo>
                  <a:close/>
                  <a:moveTo>
                    <a:pt x="17" y="9"/>
                  </a:moveTo>
                  <a:cubicBezTo>
                    <a:pt x="13" y="9"/>
                    <a:pt x="9" y="12"/>
                    <a:pt x="9" y="17"/>
                  </a:cubicBezTo>
                  <a:cubicBezTo>
                    <a:pt x="9" y="22"/>
                    <a:pt x="13" y="26"/>
                    <a:pt x="17" y="26"/>
                  </a:cubicBezTo>
                  <a:cubicBezTo>
                    <a:pt x="22" y="26"/>
                    <a:pt x="26" y="22"/>
                    <a:pt x="26" y="17"/>
                  </a:cubicBezTo>
                  <a:cubicBezTo>
                    <a:pt x="26" y="12"/>
                    <a:pt x="22" y="9"/>
                    <a:pt x="17" y="9"/>
                  </a:cubicBezTo>
                  <a:close/>
                  <a:moveTo>
                    <a:pt x="17" y="114"/>
                  </a:moveTo>
                  <a:cubicBezTo>
                    <a:pt x="13" y="114"/>
                    <a:pt x="9" y="118"/>
                    <a:pt x="9" y="123"/>
                  </a:cubicBezTo>
                  <a:cubicBezTo>
                    <a:pt x="9" y="128"/>
                    <a:pt x="13" y="132"/>
                    <a:pt x="17" y="132"/>
                  </a:cubicBezTo>
                  <a:cubicBezTo>
                    <a:pt x="22" y="132"/>
                    <a:pt x="26" y="128"/>
                    <a:pt x="26" y="123"/>
                  </a:cubicBezTo>
                  <a:cubicBezTo>
                    <a:pt x="26" y="118"/>
                    <a:pt x="22" y="114"/>
                    <a:pt x="17" y="114"/>
                  </a:cubicBezTo>
                  <a:close/>
                  <a:moveTo>
                    <a:pt x="76" y="20"/>
                  </a:moveTo>
                  <a:cubicBezTo>
                    <a:pt x="71" y="20"/>
                    <a:pt x="67" y="24"/>
                    <a:pt x="67" y="29"/>
                  </a:cubicBezTo>
                  <a:cubicBezTo>
                    <a:pt x="67" y="34"/>
                    <a:pt x="71" y="38"/>
                    <a:pt x="76" y="38"/>
                  </a:cubicBezTo>
                  <a:cubicBezTo>
                    <a:pt x="81" y="38"/>
                    <a:pt x="85" y="34"/>
                    <a:pt x="85" y="29"/>
                  </a:cubicBezTo>
                  <a:cubicBezTo>
                    <a:pt x="85" y="24"/>
                    <a:pt x="81" y="20"/>
                    <a:pt x="76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72567" tIns="36284" rIns="72567" bIns="3628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22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Gill Sans" charset="0"/>
              </a:endParaRPr>
            </a:p>
          </p:txBody>
        </p:sp>
      </p:grpSp>
      <p:grpSp>
        <p:nvGrpSpPr>
          <p:cNvPr id="62" name="Group 17"/>
          <p:cNvGrpSpPr/>
          <p:nvPr/>
        </p:nvGrpSpPr>
        <p:grpSpPr>
          <a:xfrm>
            <a:off x="6444316" y="1428830"/>
            <a:ext cx="473092" cy="464935"/>
            <a:chOff x="6365383" y="987574"/>
            <a:chExt cx="467298" cy="465007"/>
          </a:xfrm>
        </p:grpSpPr>
        <p:sp>
          <p:nvSpPr>
            <p:cNvPr id="63" name="Freeform 10"/>
            <p:cNvSpPr>
              <a:spLocks/>
            </p:cNvSpPr>
            <p:nvPr/>
          </p:nvSpPr>
          <p:spPr bwMode="auto">
            <a:xfrm>
              <a:off x="6365383" y="987574"/>
              <a:ext cx="467298" cy="465007"/>
            </a:xfrm>
            <a:custGeom>
              <a:avLst/>
              <a:gdLst>
                <a:gd name="T0" fmla="*/ 101 w 204"/>
                <a:gd name="T1" fmla="*/ 0 h 203"/>
                <a:gd name="T2" fmla="*/ 130 w 204"/>
                <a:gd name="T3" fmla="*/ 3 h 203"/>
                <a:gd name="T4" fmla="*/ 153 w 204"/>
                <a:gd name="T5" fmla="*/ 13 h 203"/>
                <a:gd name="T6" fmla="*/ 174 w 204"/>
                <a:gd name="T7" fmla="*/ 29 h 203"/>
                <a:gd name="T8" fmla="*/ 191 w 204"/>
                <a:gd name="T9" fmla="*/ 50 h 203"/>
                <a:gd name="T10" fmla="*/ 201 w 204"/>
                <a:gd name="T11" fmla="*/ 74 h 203"/>
                <a:gd name="T12" fmla="*/ 204 w 204"/>
                <a:gd name="T13" fmla="*/ 102 h 203"/>
                <a:gd name="T14" fmla="*/ 201 w 204"/>
                <a:gd name="T15" fmla="*/ 129 h 203"/>
                <a:gd name="T16" fmla="*/ 191 w 204"/>
                <a:gd name="T17" fmla="*/ 153 h 203"/>
                <a:gd name="T18" fmla="*/ 174 w 204"/>
                <a:gd name="T19" fmla="*/ 174 h 203"/>
                <a:gd name="T20" fmla="*/ 153 w 204"/>
                <a:gd name="T21" fmla="*/ 190 h 203"/>
                <a:gd name="T22" fmla="*/ 130 w 204"/>
                <a:gd name="T23" fmla="*/ 200 h 203"/>
                <a:gd name="T24" fmla="*/ 101 w 204"/>
                <a:gd name="T25" fmla="*/ 203 h 203"/>
                <a:gd name="T26" fmla="*/ 75 w 204"/>
                <a:gd name="T27" fmla="*/ 200 h 203"/>
                <a:gd name="T28" fmla="*/ 51 w 204"/>
                <a:gd name="T29" fmla="*/ 190 h 203"/>
                <a:gd name="T30" fmla="*/ 30 w 204"/>
                <a:gd name="T31" fmla="*/ 174 h 203"/>
                <a:gd name="T32" fmla="*/ 14 w 204"/>
                <a:gd name="T33" fmla="*/ 153 h 203"/>
                <a:gd name="T34" fmla="*/ 3 w 204"/>
                <a:gd name="T35" fmla="*/ 129 h 203"/>
                <a:gd name="T36" fmla="*/ 0 w 204"/>
                <a:gd name="T37" fmla="*/ 102 h 203"/>
                <a:gd name="T38" fmla="*/ 3 w 204"/>
                <a:gd name="T39" fmla="*/ 74 h 203"/>
                <a:gd name="T40" fmla="*/ 14 w 204"/>
                <a:gd name="T41" fmla="*/ 50 h 203"/>
                <a:gd name="T42" fmla="*/ 30 w 204"/>
                <a:gd name="T43" fmla="*/ 29 h 203"/>
                <a:gd name="T44" fmla="*/ 51 w 204"/>
                <a:gd name="T45" fmla="*/ 13 h 203"/>
                <a:gd name="T46" fmla="*/ 75 w 204"/>
                <a:gd name="T47" fmla="*/ 3 h 203"/>
                <a:gd name="T48" fmla="*/ 101 w 204"/>
                <a:gd name="T4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4" h="203">
                  <a:moveTo>
                    <a:pt x="101" y="0"/>
                  </a:moveTo>
                  <a:lnTo>
                    <a:pt x="130" y="3"/>
                  </a:lnTo>
                  <a:lnTo>
                    <a:pt x="153" y="13"/>
                  </a:lnTo>
                  <a:lnTo>
                    <a:pt x="174" y="29"/>
                  </a:lnTo>
                  <a:lnTo>
                    <a:pt x="191" y="50"/>
                  </a:lnTo>
                  <a:lnTo>
                    <a:pt x="201" y="74"/>
                  </a:lnTo>
                  <a:lnTo>
                    <a:pt x="204" y="102"/>
                  </a:lnTo>
                  <a:lnTo>
                    <a:pt x="201" y="129"/>
                  </a:lnTo>
                  <a:lnTo>
                    <a:pt x="191" y="153"/>
                  </a:lnTo>
                  <a:lnTo>
                    <a:pt x="174" y="174"/>
                  </a:lnTo>
                  <a:lnTo>
                    <a:pt x="153" y="190"/>
                  </a:lnTo>
                  <a:lnTo>
                    <a:pt x="130" y="200"/>
                  </a:lnTo>
                  <a:lnTo>
                    <a:pt x="101" y="203"/>
                  </a:lnTo>
                  <a:lnTo>
                    <a:pt x="75" y="200"/>
                  </a:lnTo>
                  <a:lnTo>
                    <a:pt x="51" y="190"/>
                  </a:lnTo>
                  <a:lnTo>
                    <a:pt x="30" y="174"/>
                  </a:lnTo>
                  <a:lnTo>
                    <a:pt x="14" y="153"/>
                  </a:lnTo>
                  <a:lnTo>
                    <a:pt x="3" y="129"/>
                  </a:lnTo>
                  <a:lnTo>
                    <a:pt x="0" y="102"/>
                  </a:lnTo>
                  <a:lnTo>
                    <a:pt x="3" y="74"/>
                  </a:lnTo>
                  <a:lnTo>
                    <a:pt x="14" y="50"/>
                  </a:lnTo>
                  <a:lnTo>
                    <a:pt x="30" y="29"/>
                  </a:lnTo>
                  <a:lnTo>
                    <a:pt x="51" y="13"/>
                  </a:lnTo>
                  <a:lnTo>
                    <a:pt x="75" y="3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72567" tIns="36284" rIns="72567" bIns="3628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22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Gill Sans" charset="0"/>
              </a:endParaRPr>
            </a:p>
          </p:txBody>
        </p:sp>
        <p:sp>
          <p:nvSpPr>
            <p:cNvPr id="64" name="Freeform 9"/>
            <p:cNvSpPr>
              <a:spLocks noEditPoints="1"/>
            </p:cNvSpPr>
            <p:nvPr/>
          </p:nvSpPr>
          <p:spPr bwMode="auto">
            <a:xfrm>
              <a:off x="6458481" y="1121413"/>
              <a:ext cx="263683" cy="197326"/>
            </a:xfrm>
            <a:custGeom>
              <a:avLst/>
              <a:gdLst>
                <a:gd name="T0" fmla="*/ 302 w 302"/>
                <a:gd name="T1" fmla="*/ 226 h 226"/>
                <a:gd name="T2" fmla="*/ 0 w 302"/>
                <a:gd name="T3" fmla="*/ 226 h 226"/>
                <a:gd name="T4" fmla="*/ 0 w 302"/>
                <a:gd name="T5" fmla="*/ 0 h 226"/>
                <a:gd name="T6" fmla="*/ 17 w 302"/>
                <a:gd name="T7" fmla="*/ 0 h 226"/>
                <a:gd name="T8" fmla="*/ 17 w 302"/>
                <a:gd name="T9" fmla="*/ 206 h 226"/>
                <a:gd name="T10" fmla="*/ 302 w 302"/>
                <a:gd name="T11" fmla="*/ 206 h 226"/>
                <a:gd name="T12" fmla="*/ 302 w 302"/>
                <a:gd name="T13" fmla="*/ 226 h 226"/>
                <a:gd name="T14" fmla="*/ 282 w 302"/>
                <a:gd name="T15" fmla="*/ 188 h 226"/>
                <a:gd name="T16" fmla="*/ 37 w 302"/>
                <a:gd name="T17" fmla="*/ 188 h 226"/>
                <a:gd name="T18" fmla="*/ 37 w 302"/>
                <a:gd name="T19" fmla="*/ 103 h 226"/>
                <a:gd name="T20" fmla="*/ 103 w 302"/>
                <a:gd name="T21" fmla="*/ 17 h 226"/>
                <a:gd name="T22" fmla="*/ 189 w 302"/>
                <a:gd name="T23" fmla="*/ 103 h 226"/>
                <a:gd name="T24" fmla="*/ 245 w 302"/>
                <a:gd name="T25" fmla="*/ 56 h 226"/>
                <a:gd name="T26" fmla="*/ 282 w 302"/>
                <a:gd name="T27" fmla="*/ 188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2" h="226">
                  <a:moveTo>
                    <a:pt x="302" y="226"/>
                  </a:moveTo>
                  <a:lnTo>
                    <a:pt x="0" y="226"/>
                  </a:lnTo>
                  <a:lnTo>
                    <a:pt x="0" y="0"/>
                  </a:lnTo>
                  <a:lnTo>
                    <a:pt x="17" y="0"/>
                  </a:lnTo>
                  <a:lnTo>
                    <a:pt x="17" y="206"/>
                  </a:lnTo>
                  <a:lnTo>
                    <a:pt x="302" y="206"/>
                  </a:lnTo>
                  <a:lnTo>
                    <a:pt x="302" y="226"/>
                  </a:lnTo>
                  <a:close/>
                  <a:moveTo>
                    <a:pt x="282" y="188"/>
                  </a:moveTo>
                  <a:lnTo>
                    <a:pt x="37" y="188"/>
                  </a:lnTo>
                  <a:lnTo>
                    <a:pt x="37" y="103"/>
                  </a:lnTo>
                  <a:lnTo>
                    <a:pt x="103" y="17"/>
                  </a:lnTo>
                  <a:lnTo>
                    <a:pt x="189" y="103"/>
                  </a:lnTo>
                  <a:lnTo>
                    <a:pt x="245" y="56"/>
                  </a:lnTo>
                  <a:lnTo>
                    <a:pt x="282" y="18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72567" tIns="36284" rIns="72567" bIns="3628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22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Gill Sans" charset="0"/>
              </a:endParaRPr>
            </a:p>
          </p:txBody>
        </p:sp>
      </p:grpSp>
      <p:grpSp>
        <p:nvGrpSpPr>
          <p:cNvPr id="65" name="Group 3"/>
          <p:cNvGrpSpPr/>
          <p:nvPr/>
        </p:nvGrpSpPr>
        <p:grpSpPr>
          <a:xfrm>
            <a:off x="4830076" y="3531854"/>
            <a:ext cx="470773" cy="469518"/>
            <a:chOff x="4770914" y="3090921"/>
            <a:chExt cx="465007" cy="469589"/>
          </a:xfrm>
        </p:grpSpPr>
        <p:sp>
          <p:nvSpPr>
            <p:cNvPr id="66" name="Freeform 9"/>
            <p:cNvSpPr>
              <a:spLocks/>
            </p:cNvSpPr>
            <p:nvPr/>
          </p:nvSpPr>
          <p:spPr bwMode="auto">
            <a:xfrm>
              <a:off x="4770914" y="3090921"/>
              <a:ext cx="465007" cy="469589"/>
            </a:xfrm>
            <a:custGeom>
              <a:avLst/>
              <a:gdLst>
                <a:gd name="T0" fmla="*/ 102 w 203"/>
                <a:gd name="T1" fmla="*/ 0 h 205"/>
                <a:gd name="T2" fmla="*/ 129 w 203"/>
                <a:gd name="T3" fmla="*/ 4 h 205"/>
                <a:gd name="T4" fmla="*/ 153 w 203"/>
                <a:gd name="T5" fmla="*/ 14 h 205"/>
                <a:gd name="T6" fmla="*/ 174 w 203"/>
                <a:gd name="T7" fmla="*/ 29 h 205"/>
                <a:gd name="T8" fmla="*/ 190 w 203"/>
                <a:gd name="T9" fmla="*/ 50 h 205"/>
                <a:gd name="T10" fmla="*/ 200 w 203"/>
                <a:gd name="T11" fmla="*/ 75 h 205"/>
                <a:gd name="T12" fmla="*/ 203 w 203"/>
                <a:gd name="T13" fmla="*/ 102 h 205"/>
                <a:gd name="T14" fmla="*/ 200 w 203"/>
                <a:gd name="T15" fmla="*/ 129 h 205"/>
                <a:gd name="T16" fmla="*/ 190 w 203"/>
                <a:gd name="T17" fmla="*/ 154 h 205"/>
                <a:gd name="T18" fmla="*/ 174 w 203"/>
                <a:gd name="T19" fmla="*/ 174 h 205"/>
                <a:gd name="T20" fmla="*/ 153 w 203"/>
                <a:gd name="T21" fmla="*/ 190 h 205"/>
                <a:gd name="T22" fmla="*/ 129 w 203"/>
                <a:gd name="T23" fmla="*/ 200 h 205"/>
                <a:gd name="T24" fmla="*/ 102 w 203"/>
                <a:gd name="T25" fmla="*/ 205 h 205"/>
                <a:gd name="T26" fmla="*/ 76 w 203"/>
                <a:gd name="T27" fmla="*/ 200 h 205"/>
                <a:gd name="T28" fmla="*/ 50 w 203"/>
                <a:gd name="T29" fmla="*/ 190 h 205"/>
                <a:gd name="T30" fmla="*/ 29 w 203"/>
                <a:gd name="T31" fmla="*/ 174 h 205"/>
                <a:gd name="T32" fmla="*/ 15 w 203"/>
                <a:gd name="T33" fmla="*/ 154 h 205"/>
                <a:gd name="T34" fmla="*/ 4 w 203"/>
                <a:gd name="T35" fmla="*/ 129 h 205"/>
                <a:gd name="T36" fmla="*/ 0 w 203"/>
                <a:gd name="T37" fmla="*/ 102 h 205"/>
                <a:gd name="T38" fmla="*/ 4 w 203"/>
                <a:gd name="T39" fmla="*/ 75 h 205"/>
                <a:gd name="T40" fmla="*/ 15 w 203"/>
                <a:gd name="T41" fmla="*/ 50 h 205"/>
                <a:gd name="T42" fmla="*/ 29 w 203"/>
                <a:gd name="T43" fmla="*/ 29 h 205"/>
                <a:gd name="T44" fmla="*/ 50 w 203"/>
                <a:gd name="T45" fmla="*/ 14 h 205"/>
                <a:gd name="T46" fmla="*/ 76 w 203"/>
                <a:gd name="T47" fmla="*/ 4 h 205"/>
                <a:gd name="T48" fmla="*/ 102 w 203"/>
                <a:gd name="T49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3" h="205">
                  <a:moveTo>
                    <a:pt x="102" y="0"/>
                  </a:moveTo>
                  <a:lnTo>
                    <a:pt x="129" y="4"/>
                  </a:lnTo>
                  <a:lnTo>
                    <a:pt x="153" y="14"/>
                  </a:lnTo>
                  <a:lnTo>
                    <a:pt x="174" y="29"/>
                  </a:lnTo>
                  <a:lnTo>
                    <a:pt x="190" y="50"/>
                  </a:lnTo>
                  <a:lnTo>
                    <a:pt x="200" y="75"/>
                  </a:lnTo>
                  <a:lnTo>
                    <a:pt x="203" y="102"/>
                  </a:lnTo>
                  <a:lnTo>
                    <a:pt x="200" y="129"/>
                  </a:lnTo>
                  <a:lnTo>
                    <a:pt x="190" y="154"/>
                  </a:lnTo>
                  <a:lnTo>
                    <a:pt x="174" y="174"/>
                  </a:lnTo>
                  <a:lnTo>
                    <a:pt x="153" y="190"/>
                  </a:lnTo>
                  <a:lnTo>
                    <a:pt x="129" y="200"/>
                  </a:lnTo>
                  <a:lnTo>
                    <a:pt x="102" y="205"/>
                  </a:lnTo>
                  <a:lnTo>
                    <a:pt x="76" y="200"/>
                  </a:lnTo>
                  <a:lnTo>
                    <a:pt x="50" y="190"/>
                  </a:lnTo>
                  <a:lnTo>
                    <a:pt x="29" y="174"/>
                  </a:lnTo>
                  <a:lnTo>
                    <a:pt x="15" y="154"/>
                  </a:lnTo>
                  <a:lnTo>
                    <a:pt x="4" y="129"/>
                  </a:lnTo>
                  <a:lnTo>
                    <a:pt x="0" y="102"/>
                  </a:lnTo>
                  <a:lnTo>
                    <a:pt x="4" y="75"/>
                  </a:lnTo>
                  <a:lnTo>
                    <a:pt x="15" y="50"/>
                  </a:lnTo>
                  <a:lnTo>
                    <a:pt x="29" y="29"/>
                  </a:lnTo>
                  <a:lnTo>
                    <a:pt x="50" y="14"/>
                  </a:lnTo>
                  <a:lnTo>
                    <a:pt x="76" y="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72567" tIns="36284" rIns="72567" bIns="3628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22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Gill Sans" charset="0"/>
              </a:endParaRPr>
            </a:p>
          </p:txBody>
        </p:sp>
        <p:sp>
          <p:nvSpPr>
            <p:cNvPr id="67" name="Freeform 10"/>
            <p:cNvSpPr>
              <a:spLocks noEditPoints="1"/>
            </p:cNvSpPr>
            <p:nvPr/>
          </p:nvSpPr>
          <p:spPr bwMode="auto">
            <a:xfrm>
              <a:off x="4870438" y="3218381"/>
              <a:ext cx="260899" cy="203797"/>
            </a:xfrm>
            <a:custGeom>
              <a:avLst/>
              <a:gdLst>
                <a:gd name="T0" fmla="*/ 164 w 164"/>
                <a:gd name="T1" fmla="*/ 114 h 128"/>
                <a:gd name="T2" fmla="*/ 149 w 164"/>
                <a:gd name="T3" fmla="*/ 128 h 128"/>
                <a:gd name="T4" fmla="*/ 15 w 164"/>
                <a:gd name="T5" fmla="*/ 128 h 128"/>
                <a:gd name="T6" fmla="*/ 0 w 164"/>
                <a:gd name="T7" fmla="*/ 114 h 128"/>
                <a:gd name="T8" fmla="*/ 0 w 164"/>
                <a:gd name="T9" fmla="*/ 14 h 128"/>
                <a:gd name="T10" fmla="*/ 15 w 164"/>
                <a:gd name="T11" fmla="*/ 0 h 128"/>
                <a:gd name="T12" fmla="*/ 149 w 164"/>
                <a:gd name="T13" fmla="*/ 0 h 128"/>
                <a:gd name="T14" fmla="*/ 164 w 164"/>
                <a:gd name="T15" fmla="*/ 14 h 128"/>
                <a:gd name="T16" fmla="*/ 164 w 164"/>
                <a:gd name="T17" fmla="*/ 114 h 128"/>
                <a:gd name="T18" fmla="*/ 149 w 164"/>
                <a:gd name="T19" fmla="*/ 11 h 128"/>
                <a:gd name="T20" fmla="*/ 15 w 164"/>
                <a:gd name="T21" fmla="*/ 11 h 128"/>
                <a:gd name="T22" fmla="*/ 12 w 164"/>
                <a:gd name="T23" fmla="*/ 14 h 128"/>
                <a:gd name="T24" fmla="*/ 25 w 164"/>
                <a:gd name="T25" fmla="*/ 40 h 128"/>
                <a:gd name="T26" fmla="*/ 62 w 164"/>
                <a:gd name="T27" fmla="*/ 69 h 128"/>
                <a:gd name="T28" fmla="*/ 82 w 164"/>
                <a:gd name="T29" fmla="*/ 82 h 128"/>
                <a:gd name="T30" fmla="*/ 82 w 164"/>
                <a:gd name="T31" fmla="*/ 82 h 128"/>
                <a:gd name="T32" fmla="*/ 82 w 164"/>
                <a:gd name="T33" fmla="*/ 82 h 128"/>
                <a:gd name="T34" fmla="*/ 102 w 164"/>
                <a:gd name="T35" fmla="*/ 69 h 128"/>
                <a:gd name="T36" fmla="*/ 139 w 164"/>
                <a:gd name="T37" fmla="*/ 40 h 128"/>
                <a:gd name="T38" fmla="*/ 152 w 164"/>
                <a:gd name="T39" fmla="*/ 18 h 128"/>
                <a:gd name="T40" fmla="*/ 149 w 164"/>
                <a:gd name="T41" fmla="*/ 11 h 128"/>
                <a:gd name="T42" fmla="*/ 152 w 164"/>
                <a:gd name="T43" fmla="*/ 43 h 128"/>
                <a:gd name="T44" fmla="*/ 146 w 164"/>
                <a:gd name="T45" fmla="*/ 50 h 128"/>
                <a:gd name="T46" fmla="*/ 107 w 164"/>
                <a:gd name="T47" fmla="*/ 80 h 128"/>
                <a:gd name="T48" fmla="*/ 82 w 164"/>
                <a:gd name="T49" fmla="*/ 93 h 128"/>
                <a:gd name="T50" fmla="*/ 82 w 164"/>
                <a:gd name="T51" fmla="*/ 93 h 128"/>
                <a:gd name="T52" fmla="*/ 82 w 164"/>
                <a:gd name="T53" fmla="*/ 93 h 128"/>
                <a:gd name="T54" fmla="*/ 57 w 164"/>
                <a:gd name="T55" fmla="*/ 80 h 128"/>
                <a:gd name="T56" fmla="*/ 18 w 164"/>
                <a:gd name="T57" fmla="*/ 50 h 128"/>
                <a:gd name="T58" fmla="*/ 12 w 164"/>
                <a:gd name="T59" fmla="*/ 43 h 128"/>
                <a:gd name="T60" fmla="*/ 12 w 164"/>
                <a:gd name="T61" fmla="*/ 114 h 128"/>
                <a:gd name="T62" fmla="*/ 15 w 164"/>
                <a:gd name="T63" fmla="*/ 117 h 128"/>
                <a:gd name="T64" fmla="*/ 149 w 164"/>
                <a:gd name="T65" fmla="*/ 117 h 128"/>
                <a:gd name="T66" fmla="*/ 152 w 164"/>
                <a:gd name="T67" fmla="*/ 114 h 128"/>
                <a:gd name="T68" fmla="*/ 152 w 164"/>
                <a:gd name="T69" fmla="*/ 43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" h="128">
                  <a:moveTo>
                    <a:pt x="164" y="114"/>
                  </a:moveTo>
                  <a:cubicBezTo>
                    <a:pt x="164" y="122"/>
                    <a:pt x="157" y="128"/>
                    <a:pt x="149" y="128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7" y="128"/>
                    <a:pt x="0" y="122"/>
                    <a:pt x="0" y="1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7" y="0"/>
                    <a:pt x="15" y="0"/>
                  </a:cubicBezTo>
                  <a:cubicBezTo>
                    <a:pt x="149" y="0"/>
                    <a:pt x="149" y="0"/>
                    <a:pt x="149" y="0"/>
                  </a:cubicBezTo>
                  <a:cubicBezTo>
                    <a:pt x="157" y="0"/>
                    <a:pt x="164" y="6"/>
                    <a:pt x="164" y="14"/>
                  </a:cubicBezTo>
                  <a:lnTo>
                    <a:pt x="164" y="114"/>
                  </a:lnTo>
                  <a:close/>
                  <a:moveTo>
                    <a:pt x="149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3" y="11"/>
                    <a:pt x="12" y="13"/>
                    <a:pt x="12" y="14"/>
                  </a:cubicBezTo>
                  <a:cubicBezTo>
                    <a:pt x="12" y="25"/>
                    <a:pt x="17" y="34"/>
                    <a:pt x="25" y="40"/>
                  </a:cubicBezTo>
                  <a:cubicBezTo>
                    <a:pt x="37" y="50"/>
                    <a:pt x="50" y="59"/>
                    <a:pt x="62" y="69"/>
                  </a:cubicBezTo>
                  <a:cubicBezTo>
                    <a:pt x="67" y="73"/>
                    <a:pt x="76" y="82"/>
                    <a:pt x="82" y="82"/>
                  </a:cubicBezTo>
                  <a:cubicBezTo>
                    <a:pt x="82" y="82"/>
                    <a:pt x="82" y="82"/>
                    <a:pt x="82" y="82"/>
                  </a:cubicBezTo>
                  <a:cubicBezTo>
                    <a:pt x="82" y="82"/>
                    <a:pt x="82" y="82"/>
                    <a:pt x="82" y="82"/>
                  </a:cubicBezTo>
                  <a:cubicBezTo>
                    <a:pt x="89" y="82"/>
                    <a:pt x="97" y="73"/>
                    <a:pt x="102" y="69"/>
                  </a:cubicBezTo>
                  <a:cubicBezTo>
                    <a:pt x="114" y="59"/>
                    <a:pt x="127" y="50"/>
                    <a:pt x="139" y="40"/>
                  </a:cubicBezTo>
                  <a:cubicBezTo>
                    <a:pt x="145" y="36"/>
                    <a:pt x="152" y="25"/>
                    <a:pt x="152" y="18"/>
                  </a:cubicBezTo>
                  <a:cubicBezTo>
                    <a:pt x="152" y="15"/>
                    <a:pt x="153" y="11"/>
                    <a:pt x="149" y="11"/>
                  </a:cubicBezTo>
                  <a:close/>
                  <a:moveTo>
                    <a:pt x="152" y="43"/>
                  </a:moveTo>
                  <a:cubicBezTo>
                    <a:pt x="150" y="46"/>
                    <a:pt x="148" y="48"/>
                    <a:pt x="146" y="50"/>
                  </a:cubicBezTo>
                  <a:cubicBezTo>
                    <a:pt x="133" y="60"/>
                    <a:pt x="120" y="70"/>
                    <a:pt x="107" y="80"/>
                  </a:cubicBezTo>
                  <a:cubicBezTo>
                    <a:pt x="100" y="86"/>
                    <a:pt x="92" y="93"/>
                    <a:pt x="82" y="93"/>
                  </a:cubicBezTo>
                  <a:cubicBezTo>
                    <a:pt x="82" y="93"/>
                    <a:pt x="82" y="93"/>
                    <a:pt x="82" y="93"/>
                  </a:cubicBezTo>
                  <a:cubicBezTo>
                    <a:pt x="82" y="93"/>
                    <a:pt x="82" y="93"/>
                    <a:pt x="82" y="93"/>
                  </a:cubicBezTo>
                  <a:cubicBezTo>
                    <a:pt x="72" y="93"/>
                    <a:pt x="64" y="86"/>
                    <a:pt x="57" y="80"/>
                  </a:cubicBezTo>
                  <a:cubicBezTo>
                    <a:pt x="44" y="70"/>
                    <a:pt x="31" y="60"/>
                    <a:pt x="18" y="50"/>
                  </a:cubicBezTo>
                  <a:cubicBezTo>
                    <a:pt x="16" y="48"/>
                    <a:pt x="14" y="46"/>
                    <a:pt x="12" y="43"/>
                  </a:cubicBezTo>
                  <a:cubicBezTo>
                    <a:pt x="12" y="114"/>
                    <a:pt x="12" y="114"/>
                    <a:pt x="12" y="114"/>
                  </a:cubicBezTo>
                  <a:cubicBezTo>
                    <a:pt x="12" y="115"/>
                    <a:pt x="13" y="117"/>
                    <a:pt x="15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51" y="117"/>
                    <a:pt x="152" y="115"/>
                    <a:pt x="152" y="114"/>
                  </a:cubicBezTo>
                  <a:lnTo>
                    <a:pt x="152" y="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72567" tIns="36284" rIns="72567" bIns="3628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22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Gill Sans" charset="0"/>
              </a:endParaRPr>
            </a:p>
          </p:txBody>
        </p:sp>
      </p:grpSp>
      <p:grpSp>
        <p:nvGrpSpPr>
          <p:cNvPr id="68" name="Group 18"/>
          <p:cNvGrpSpPr/>
          <p:nvPr/>
        </p:nvGrpSpPr>
        <p:grpSpPr>
          <a:xfrm>
            <a:off x="7948130" y="1779732"/>
            <a:ext cx="473092" cy="467227"/>
            <a:chOff x="7850778" y="1338532"/>
            <a:chExt cx="467298" cy="467298"/>
          </a:xfrm>
        </p:grpSpPr>
        <p:sp>
          <p:nvSpPr>
            <p:cNvPr id="69" name="Freeform 12"/>
            <p:cNvSpPr>
              <a:spLocks/>
            </p:cNvSpPr>
            <p:nvPr/>
          </p:nvSpPr>
          <p:spPr bwMode="auto">
            <a:xfrm>
              <a:off x="7850778" y="1338532"/>
              <a:ext cx="467298" cy="467298"/>
            </a:xfrm>
            <a:custGeom>
              <a:avLst/>
              <a:gdLst>
                <a:gd name="T0" fmla="*/ 101 w 204"/>
                <a:gd name="T1" fmla="*/ 0 h 204"/>
                <a:gd name="T2" fmla="*/ 129 w 204"/>
                <a:gd name="T3" fmla="*/ 3 h 204"/>
                <a:gd name="T4" fmla="*/ 153 w 204"/>
                <a:gd name="T5" fmla="*/ 13 h 204"/>
                <a:gd name="T6" fmla="*/ 174 w 204"/>
                <a:gd name="T7" fmla="*/ 30 h 204"/>
                <a:gd name="T8" fmla="*/ 190 w 204"/>
                <a:gd name="T9" fmla="*/ 51 h 204"/>
                <a:gd name="T10" fmla="*/ 201 w 204"/>
                <a:gd name="T11" fmla="*/ 74 h 204"/>
                <a:gd name="T12" fmla="*/ 204 w 204"/>
                <a:gd name="T13" fmla="*/ 101 h 204"/>
                <a:gd name="T14" fmla="*/ 201 w 204"/>
                <a:gd name="T15" fmla="*/ 128 h 204"/>
                <a:gd name="T16" fmla="*/ 190 w 204"/>
                <a:gd name="T17" fmla="*/ 153 h 204"/>
                <a:gd name="T18" fmla="*/ 174 w 204"/>
                <a:gd name="T19" fmla="*/ 174 h 204"/>
                <a:gd name="T20" fmla="*/ 153 w 204"/>
                <a:gd name="T21" fmla="*/ 189 h 204"/>
                <a:gd name="T22" fmla="*/ 129 w 204"/>
                <a:gd name="T23" fmla="*/ 199 h 204"/>
                <a:gd name="T24" fmla="*/ 101 w 204"/>
                <a:gd name="T25" fmla="*/ 204 h 204"/>
                <a:gd name="T26" fmla="*/ 74 w 204"/>
                <a:gd name="T27" fmla="*/ 199 h 204"/>
                <a:gd name="T28" fmla="*/ 51 w 204"/>
                <a:gd name="T29" fmla="*/ 189 h 204"/>
                <a:gd name="T30" fmla="*/ 30 w 204"/>
                <a:gd name="T31" fmla="*/ 174 h 204"/>
                <a:gd name="T32" fmla="*/ 13 w 204"/>
                <a:gd name="T33" fmla="*/ 153 h 204"/>
                <a:gd name="T34" fmla="*/ 3 w 204"/>
                <a:gd name="T35" fmla="*/ 128 h 204"/>
                <a:gd name="T36" fmla="*/ 0 w 204"/>
                <a:gd name="T37" fmla="*/ 101 h 204"/>
                <a:gd name="T38" fmla="*/ 3 w 204"/>
                <a:gd name="T39" fmla="*/ 74 h 204"/>
                <a:gd name="T40" fmla="*/ 13 w 204"/>
                <a:gd name="T41" fmla="*/ 51 h 204"/>
                <a:gd name="T42" fmla="*/ 30 w 204"/>
                <a:gd name="T43" fmla="*/ 30 h 204"/>
                <a:gd name="T44" fmla="*/ 51 w 204"/>
                <a:gd name="T45" fmla="*/ 13 h 204"/>
                <a:gd name="T46" fmla="*/ 74 w 204"/>
                <a:gd name="T47" fmla="*/ 3 h 204"/>
                <a:gd name="T48" fmla="*/ 101 w 204"/>
                <a:gd name="T49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4" h="204">
                  <a:moveTo>
                    <a:pt x="101" y="0"/>
                  </a:moveTo>
                  <a:lnTo>
                    <a:pt x="129" y="3"/>
                  </a:lnTo>
                  <a:lnTo>
                    <a:pt x="153" y="13"/>
                  </a:lnTo>
                  <a:lnTo>
                    <a:pt x="174" y="30"/>
                  </a:lnTo>
                  <a:lnTo>
                    <a:pt x="190" y="51"/>
                  </a:lnTo>
                  <a:lnTo>
                    <a:pt x="201" y="74"/>
                  </a:lnTo>
                  <a:lnTo>
                    <a:pt x="204" y="101"/>
                  </a:lnTo>
                  <a:lnTo>
                    <a:pt x="201" y="128"/>
                  </a:lnTo>
                  <a:lnTo>
                    <a:pt x="190" y="153"/>
                  </a:lnTo>
                  <a:lnTo>
                    <a:pt x="174" y="174"/>
                  </a:lnTo>
                  <a:lnTo>
                    <a:pt x="153" y="189"/>
                  </a:lnTo>
                  <a:lnTo>
                    <a:pt x="129" y="199"/>
                  </a:lnTo>
                  <a:lnTo>
                    <a:pt x="101" y="204"/>
                  </a:lnTo>
                  <a:lnTo>
                    <a:pt x="74" y="199"/>
                  </a:lnTo>
                  <a:lnTo>
                    <a:pt x="51" y="189"/>
                  </a:lnTo>
                  <a:lnTo>
                    <a:pt x="30" y="174"/>
                  </a:lnTo>
                  <a:lnTo>
                    <a:pt x="13" y="153"/>
                  </a:lnTo>
                  <a:lnTo>
                    <a:pt x="3" y="128"/>
                  </a:lnTo>
                  <a:lnTo>
                    <a:pt x="0" y="101"/>
                  </a:lnTo>
                  <a:lnTo>
                    <a:pt x="3" y="74"/>
                  </a:lnTo>
                  <a:lnTo>
                    <a:pt x="13" y="51"/>
                  </a:lnTo>
                  <a:lnTo>
                    <a:pt x="30" y="30"/>
                  </a:lnTo>
                  <a:lnTo>
                    <a:pt x="51" y="13"/>
                  </a:lnTo>
                  <a:lnTo>
                    <a:pt x="74" y="3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72567" tIns="36284" rIns="72567" bIns="3628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22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Gill Sans" charset="0"/>
              </a:endParaRPr>
            </a:p>
          </p:txBody>
        </p:sp>
        <p:sp>
          <p:nvSpPr>
            <p:cNvPr id="70" name="Freeform 11"/>
            <p:cNvSpPr>
              <a:spLocks noEditPoints="1"/>
            </p:cNvSpPr>
            <p:nvPr/>
          </p:nvSpPr>
          <p:spPr bwMode="auto">
            <a:xfrm>
              <a:off x="7954681" y="1439214"/>
              <a:ext cx="254730" cy="253695"/>
            </a:xfrm>
            <a:custGeom>
              <a:avLst/>
              <a:gdLst>
                <a:gd name="T0" fmla="*/ 141 w 152"/>
                <a:gd name="T1" fmla="*/ 152 h 152"/>
                <a:gd name="T2" fmla="*/ 132 w 152"/>
                <a:gd name="T3" fmla="*/ 148 h 152"/>
                <a:gd name="T4" fmla="*/ 101 w 152"/>
                <a:gd name="T5" fmla="*/ 117 h 152"/>
                <a:gd name="T6" fmla="*/ 65 w 152"/>
                <a:gd name="T7" fmla="*/ 128 h 152"/>
                <a:gd name="T8" fmla="*/ 0 w 152"/>
                <a:gd name="T9" fmla="*/ 64 h 152"/>
                <a:gd name="T10" fmla="*/ 65 w 152"/>
                <a:gd name="T11" fmla="*/ 0 h 152"/>
                <a:gd name="T12" fmla="*/ 129 w 152"/>
                <a:gd name="T13" fmla="*/ 64 h 152"/>
                <a:gd name="T14" fmla="*/ 118 w 152"/>
                <a:gd name="T15" fmla="*/ 100 h 152"/>
                <a:gd name="T16" fmla="*/ 149 w 152"/>
                <a:gd name="T17" fmla="*/ 132 h 152"/>
                <a:gd name="T18" fmla="*/ 152 w 152"/>
                <a:gd name="T19" fmla="*/ 140 h 152"/>
                <a:gd name="T20" fmla="*/ 141 w 152"/>
                <a:gd name="T21" fmla="*/ 152 h 152"/>
                <a:gd name="T22" fmla="*/ 65 w 152"/>
                <a:gd name="T23" fmla="*/ 23 h 152"/>
                <a:gd name="T24" fmla="*/ 24 w 152"/>
                <a:gd name="T25" fmla="*/ 64 h 152"/>
                <a:gd name="T26" fmla="*/ 65 w 152"/>
                <a:gd name="T27" fmla="*/ 105 h 152"/>
                <a:gd name="T28" fmla="*/ 106 w 152"/>
                <a:gd name="T29" fmla="*/ 64 h 152"/>
                <a:gd name="T30" fmla="*/ 65 w 152"/>
                <a:gd name="T31" fmla="*/ 2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2" h="152">
                  <a:moveTo>
                    <a:pt x="141" y="152"/>
                  </a:moveTo>
                  <a:cubicBezTo>
                    <a:pt x="138" y="152"/>
                    <a:pt x="135" y="151"/>
                    <a:pt x="132" y="148"/>
                  </a:cubicBezTo>
                  <a:cubicBezTo>
                    <a:pt x="101" y="117"/>
                    <a:pt x="101" y="117"/>
                    <a:pt x="101" y="117"/>
                  </a:cubicBezTo>
                  <a:cubicBezTo>
                    <a:pt x="90" y="124"/>
                    <a:pt x="78" y="128"/>
                    <a:pt x="65" y="128"/>
                  </a:cubicBezTo>
                  <a:cubicBezTo>
                    <a:pt x="29" y="128"/>
                    <a:pt x="0" y="100"/>
                    <a:pt x="0" y="64"/>
                  </a:cubicBezTo>
                  <a:cubicBezTo>
                    <a:pt x="0" y="28"/>
                    <a:pt x="29" y="0"/>
                    <a:pt x="65" y="0"/>
                  </a:cubicBezTo>
                  <a:cubicBezTo>
                    <a:pt x="100" y="0"/>
                    <a:pt x="129" y="28"/>
                    <a:pt x="129" y="64"/>
                  </a:cubicBezTo>
                  <a:cubicBezTo>
                    <a:pt x="129" y="77"/>
                    <a:pt x="125" y="90"/>
                    <a:pt x="118" y="100"/>
                  </a:cubicBezTo>
                  <a:cubicBezTo>
                    <a:pt x="149" y="132"/>
                    <a:pt x="149" y="132"/>
                    <a:pt x="149" y="132"/>
                  </a:cubicBezTo>
                  <a:cubicBezTo>
                    <a:pt x="151" y="134"/>
                    <a:pt x="152" y="137"/>
                    <a:pt x="152" y="140"/>
                  </a:cubicBezTo>
                  <a:cubicBezTo>
                    <a:pt x="152" y="147"/>
                    <a:pt x="147" y="152"/>
                    <a:pt x="141" y="152"/>
                  </a:cubicBezTo>
                  <a:close/>
                  <a:moveTo>
                    <a:pt x="65" y="23"/>
                  </a:moveTo>
                  <a:cubicBezTo>
                    <a:pt x="42" y="23"/>
                    <a:pt x="24" y="41"/>
                    <a:pt x="24" y="64"/>
                  </a:cubicBezTo>
                  <a:cubicBezTo>
                    <a:pt x="24" y="87"/>
                    <a:pt x="42" y="105"/>
                    <a:pt x="65" y="105"/>
                  </a:cubicBezTo>
                  <a:cubicBezTo>
                    <a:pt x="87" y="105"/>
                    <a:pt x="106" y="87"/>
                    <a:pt x="106" y="64"/>
                  </a:cubicBezTo>
                  <a:cubicBezTo>
                    <a:pt x="106" y="41"/>
                    <a:pt x="87" y="23"/>
                    <a:pt x="65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72567" tIns="36284" rIns="72567" bIns="3628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22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Gill Sans" charset="0"/>
              </a:endParaRPr>
            </a:p>
          </p:txBody>
        </p:sp>
      </p:grpSp>
      <p:sp>
        <p:nvSpPr>
          <p:cNvPr id="71" name="椭圆 70"/>
          <p:cNvSpPr/>
          <p:nvPr/>
        </p:nvSpPr>
        <p:spPr>
          <a:xfrm>
            <a:off x="7954301" y="1797836"/>
            <a:ext cx="473092" cy="468420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5000" r="-5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71498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">
        <p:fade/>
      </p:transition>
    </mc:Choice>
    <mc:Fallback xmlns="">
      <p:transition spd="med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0"/>
                            </p:stCondLst>
                            <p:childTnLst>
                              <p:par>
                                <p:cTn id="6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 animBg="1"/>
      <p:bldP spid="3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35" r="23201" b="71000"/>
          <a:stretch>
            <a:fillRect/>
          </a:stretch>
        </p:blipFill>
        <p:spPr>
          <a:xfrm>
            <a:off x="6012160" y="411510"/>
            <a:ext cx="2664296" cy="14916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2576" y="1531764"/>
            <a:ext cx="3840465" cy="38404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907" y="2997445"/>
            <a:ext cx="1936383" cy="193638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427823" y="1674006"/>
            <a:ext cx="42883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0" dirty="0">
                <a:solidFill>
                  <a:schemeClr val="tx1">
                    <a:lumMod val="50000"/>
                  </a:schemeClr>
                </a:solidFill>
                <a:latin typeface="默陌老屋手迹" panose="02000603000000000000" pitchFamily="2" charset="-122"/>
                <a:ea typeface="默陌老屋手迹" panose="02000603000000000000" pitchFamily="2" charset="-122"/>
              </a:rPr>
              <a:t>产品展示</a:t>
            </a:r>
            <a:endParaRPr lang="en-US" altLang="zh-CN" sz="8000" dirty="0">
              <a:solidFill>
                <a:schemeClr val="tx1">
                  <a:lumMod val="50000"/>
                </a:schemeClr>
              </a:solidFill>
              <a:latin typeface="默陌老屋手迹" panose="02000603000000000000" pitchFamily="2" charset="-122"/>
              <a:ea typeface="默陌老屋手迹" panose="02000603000000000000" pitchFamily="2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5812" y="3264669"/>
            <a:ext cx="2451507" cy="2451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887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">
        <p:fade/>
      </p:transition>
    </mc:Choice>
    <mc:Fallback xmlns="">
      <p:transition spd="med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35" r="23201" b="71000"/>
          <a:stretch/>
        </p:blipFill>
        <p:spPr>
          <a:xfrm>
            <a:off x="6156176" y="451637"/>
            <a:ext cx="2664296" cy="149163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2576" y="1531764"/>
            <a:ext cx="3840465" cy="384046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2875647"/>
            <a:ext cx="1936383" cy="193638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427823" y="1136133"/>
            <a:ext cx="42883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dirty="0">
                <a:solidFill>
                  <a:schemeClr val="tx1">
                    <a:lumMod val="50000"/>
                  </a:schemeClr>
                </a:solidFill>
                <a:latin typeface="默陌老屋手迹" panose="02000603000000000000" pitchFamily="2" charset="-122"/>
                <a:ea typeface="默陌老屋手迹" panose="02000603000000000000" pitchFamily="2" charset="-122"/>
              </a:rPr>
              <a:t>产品不足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5812" y="3264669"/>
            <a:ext cx="2451507" cy="245150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2F5D5E0-B7AE-45EF-ADE8-A49A0F339B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45670" y="2685499"/>
            <a:ext cx="1164437" cy="115834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0F13BDF-F255-47EF-95EB-D21BB305584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52120" y="2679402"/>
            <a:ext cx="1164437" cy="116443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519DB13-5E74-48F9-9BBD-A21C505FCF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27733" y="2758656"/>
            <a:ext cx="1213209" cy="100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536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000">
        <p:fade/>
      </p:transition>
    </mc:Choice>
    <mc:Fallback xmlns="">
      <p:transition spd="med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1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主题​​">
  <a:themeElements>
    <a:clrScheme name="自定义 3723">
      <a:dk1>
        <a:srgbClr val="779B37"/>
      </a:dk1>
      <a:lt1>
        <a:srgbClr val="84B3A3"/>
      </a:lt1>
      <a:dk2>
        <a:srgbClr val="779B37"/>
      </a:dk2>
      <a:lt2>
        <a:srgbClr val="84B3A3"/>
      </a:lt2>
      <a:accent1>
        <a:srgbClr val="000000"/>
      </a:accent1>
      <a:accent2>
        <a:srgbClr val="FFFFFF"/>
      </a:accent2>
      <a:accent3>
        <a:srgbClr val="5F5F5F"/>
      </a:accent3>
      <a:accent4>
        <a:srgbClr val="080808"/>
      </a:accent4>
      <a:accent5>
        <a:srgbClr val="080808"/>
      </a:accent5>
      <a:accent6>
        <a:srgbClr val="080808"/>
      </a:accent6>
      <a:hlink>
        <a:srgbClr val="080808"/>
      </a:hlink>
      <a:folHlink>
        <a:srgbClr val="08080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9001</TotalTime>
  <Words>365</Words>
  <Application>Microsoft Office PowerPoint</Application>
  <PresentationFormat>全屏显示(16:9)</PresentationFormat>
  <Paragraphs>84</Paragraphs>
  <Slides>12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方正中等线简体</vt:lpstr>
      <vt:lpstr>默陌老屋手迹</vt:lpstr>
      <vt:lpstr>微软雅黑</vt:lpstr>
      <vt:lpstr>义启魔音体</vt:lpstr>
      <vt:lpstr>Arial</vt:lpstr>
      <vt:lpstr>Bradley Hand ITC</vt:lpstr>
      <vt:lpstr>Calibri</vt:lpstr>
      <vt:lpstr>Century Gothic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ddd</dc:creator>
  <cp:lastModifiedBy>范 宜苑</cp:lastModifiedBy>
  <cp:revision>1967</cp:revision>
  <dcterms:created xsi:type="dcterms:W3CDTF">2014-06-06T07:22:15Z</dcterms:created>
  <dcterms:modified xsi:type="dcterms:W3CDTF">2020-06-22T09:11:30Z</dcterms:modified>
</cp:coreProperties>
</file>

<file path=docProps/thumbnail.jpeg>
</file>